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41"/>
  </p:notesMasterIdLst>
  <p:sldIdLst>
    <p:sldId id="256" r:id="rId2"/>
    <p:sldId id="257" r:id="rId3"/>
    <p:sldId id="262" r:id="rId4"/>
    <p:sldId id="259" r:id="rId5"/>
    <p:sldId id="260" r:id="rId6"/>
    <p:sldId id="261" r:id="rId7"/>
    <p:sldId id="265" r:id="rId8"/>
    <p:sldId id="290" r:id="rId9"/>
    <p:sldId id="263" r:id="rId10"/>
    <p:sldId id="306" r:id="rId11"/>
    <p:sldId id="291" r:id="rId12"/>
    <p:sldId id="292" r:id="rId13"/>
    <p:sldId id="293" r:id="rId14"/>
    <p:sldId id="271" r:id="rId15"/>
    <p:sldId id="295" r:id="rId16"/>
    <p:sldId id="264" r:id="rId17"/>
    <p:sldId id="276" r:id="rId18"/>
    <p:sldId id="310" r:id="rId19"/>
    <p:sldId id="287" r:id="rId20"/>
    <p:sldId id="296" r:id="rId21"/>
    <p:sldId id="300" r:id="rId22"/>
    <p:sldId id="304" r:id="rId23"/>
    <p:sldId id="289" r:id="rId24"/>
    <p:sldId id="297" r:id="rId25"/>
    <p:sldId id="299" r:id="rId26"/>
    <p:sldId id="298" r:id="rId27"/>
    <p:sldId id="302" r:id="rId28"/>
    <p:sldId id="301" r:id="rId29"/>
    <p:sldId id="303" r:id="rId30"/>
    <p:sldId id="307" r:id="rId31"/>
    <p:sldId id="311" r:id="rId32"/>
    <p:sldId id="308" r:id="rId33"/>
    <p:sldId id="312" r:id="rId34"/>
    <p:sldId id="314" r:id="rId35"/>
    <p:sldId id="315" r:id="rId36"/>
    <p:sldId id="313" r:id="rId37"/>
    <p:sldId id="317" r:id="rId38"/>
    <p:sldId id="320" r:id="rId39"/>
    <p:sldId id="318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7438" autoAdjust="0"/>
  </p:normalViewPr>
  <p:slideViewPr>
    <p:cSldViewPr>
      <p:cViewPr varScale="1">
        <p:scale>
          <a:sx n="94" d="100"/>
          <a:sy n="94" d="100"/>
        </p:scale>
        <p:origin x="138" y="156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56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2022-08-06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2304" y="1604773"/>
            <a:ext cx="14941296" cy="2205038"/>
          </a:xfrm>
        </p:spPr>
        <p:txBody>
          <a:bodyPr>
            <a:noAutofit/>
          </a:bodyPr>
          <a:lstStyle>
            <a:lvl1pPr algn="r"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5486400" y="576072"/>
            <a:ext cx="11887200" cy="918972"/>
          </a:xfrm>
        </p:spPr>
        <p:txBody>
          <a:bodyPr anchor="b">
            <a:normAutofit/>
          </a:bodyPr>
          <a:lstStyle>
            <a:lvl1pPr marL="0" indent="0" algn="r">
              <a:buNone/>
              <a:defRPr sz="300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6670017" y="2863872"/>
            <a:ext cx="12042458" cy="7244526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9296400" y="6629400"/>
            <a:ext cx="17907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512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9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14136624" y="534925"/>
            <a:ext cx="3236976" cy="87772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34925"/>
            <a:ext cx="12801600" cy="87772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83080"/>
            <a:ext cx="16459200" cy="74752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3429001"/>
            <a:ext cx="15544800" cy="2043113"/>
          </a:xfrm>
        </p:spPr>
        <p:txBody>
          <a:bodyPr anchor="t">
            <a:noAutofit/>
          </a:bodyPr>
          <a:lstStyle>
            <a:lvl1pPr algn="ctr">
              <a:defRPr sz="72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029968"/>
            <a:ext cx="15544800" cy="1357884"/>
          </a:xfrm>
        </p:spPr>
        <p:txBody>
          <a:bodyPr anchor="b"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6670017" y="2863872"/>
            <a:ext cx="12042458" cy="7244526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7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9296400" y="6629400"/>
            <a:ext cx="179070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24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9264" y="1933956"/>
            <a:ext cx="8077200" cy="7008876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63456" y="1933956"/>
            <a:ext cx="8077200" cy="7008876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14400" y="2029968"/>
            <a:ext cx="8083296" cy="959643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140964"/>
            <a:ext cx="8080376" cy="604875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290050" y="2029968"/>
            <a:ext cx="8083296" cy="959643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140964"/>
            <a:ext cx="8083550" cy="604875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3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0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304" y="0"/>
            <a:ext cx="14941296" cy="1481328"/>
          </a:xfrm>
        </p:spPr>
        <p:txBody>
          <a:bodyPr anchor="b">
            <a:normAutofit/>
          </a:bodyPr>
          <a:lstStyle>
            <a:lvl1pPr algn="l"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2032" y="2057400"/>
            <a:ext cx="9345168" cy="728319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2051792" y="2057400"/>
            <a:ext cx="5266944" cy="7310628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005840" y="7283196"/>
            <a:ext cx="6437376" cy="116586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3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735824" y="1824228"/>
            <a:ext cx="9253728" cy="6597396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824228"/>
            <a:ext cx="6437376" cy="5362956"/>
          </a:xfrm>
        </p:spPr>
        <p:txBody>
          <a:bodyPr anchor="b"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8288000" cy="10287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2432304" cy="1481328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/>
        </p:nvSpPr>
        <p:spPr bwMode="white">
          <a:xfrm>
            <a:off x="152400" y="1600200"/>
            <a:ext cx="5181600" cy="1828800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7319807" y="8808674"/>
            <a:ext cx="1085850" cy="833438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 flipH="1" flipV="1">
            <a:off x="304800" y="7086601"/>
            <a:ext cx="850900" cy="652463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066800" y="228601"/>
            <a:ext cx="1384300" cy="1062038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2433892" y="0"/>
            <a:ext cx="0" cy="10287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7428464" y="0"/>
            <a:ext cx="0" cy="10287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5340096" y="0"/>
            <a:ext cx="0" cy="10287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1485900"/>
            <a:ext cx="18288000" cy="2382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11576304" y="1604772"/>
            <a:ext cx="6711696" cy="2382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123024" y="-154782"/>
            <a:ext cx="8200224" cy="6326982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7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432304" y="0"/>
            <a:ext cx="14941296" cy="148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914400" y="1783080"/>
            <a:ext cx="16459200" cy="736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12" y="9546337"/>
            <a:ext cx="437083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0096" y="9546337"/>
            <a:ext cx="10625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8304" y="9546337"/>
            <a:ext cx="122529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6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spcBef>
          <a:spcPct val="0"/>
        </a:spcBef>
        <a:buNone/>
        <a:defRPr sz="6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514350" indent="-514350" algn="l" defTabSz="13716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27248"/>
            <a:ext cx="831584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그랑블루</a:t>
            </a:r>
            <a:r>
              <a:rPr lang="ko-KR" altLang="en-US" sz="6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판타지</a:t>
            </a:r>
            <a:r>
              <a:rPr lang="en-US" altLang="ko-KR" sz="6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모작</a:t>
            </a:r>
            <a:r>
              <a:rPr lang="en-US" altLang="ko-KR" sz="6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sz="4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4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Four Adventure)</a:t>
            </a:r>
            <a:endParaRPr lang="en-US" sz="4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631591"/>
            <a:ext cx="5638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kern="0" spc="-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게임 기획서</a:t>
            </a:r>
            <a:endParaRPr lang="en-US" sz="11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400" kern="0" spc="-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작성자 </a:t>
            </a:r>
            <a:r>
              <a:rPr lang="en-US" altLang="ko-KR" sz="4400" kern="0" spc="-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: </a:t>
            </a:r>
            <a:r>
              <a:rPr lang="ko-KR" altLang="en-US" sz="4400" kern="0" spc="-3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허광혁</a:t>
            </a:r>
            <a:endParaRPr lang="en-US" sz="7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792200" y="4449907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309406" y="123078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모식도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64">
            <a:extLst>
              <a:ext uri="{FF2B5EF4-FFF2-40B4-BE49-F238E27FC236}">
                <a16:creationId xmlns:a16="http://schemas.microsoft.com/office/drawing/2014/main" id="{569314D0-904D-7964-34CA-14ADCF9754FD}"/>
              </a:ext>
            </a:extLst>
          </p:cNvPr>
          <p:cNvSpPr/>
          <p:nvPr/>
        </p:nvSpPr>
        <p:spPr>
          <a:xfrm>
            <a:off x="14554200" y="8032748"/>
            <a:ext cx="3124200" cy="1606552"/>
          </a:xfrm>
          <a:prstGeom prst="roundRect">
            <a:avLst>
              <a:gd name="adj" fmla="val 759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B6A72-F65B-F240-1B1A-E930D4708B8F}"/>
              </a:ext>
            </a:extLst>
          </p:cNvPr>
          <p:cNvSpPr/>
          <p:nvPr/>
        </p:nvSpPr>
        <p:spPr>
          <a:xfrm>
            <a:off x="14732977" y="8649947"/>
            <a:ext cx="914400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표시정보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72F7E-0280-103C-9873-97E34F664642}"/>
              </a:ext>
            </a:extLst>
          </p:cNvPr>
          <p:cNvSpPr/>
          <p:nvPr/>
        </p:nvSpPr>
        <p:spPr>
          <a:xfrm>
            <a:off x="14732977" y="8183955"/>
            <a:ext cx="914400" cy="3458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화면</a:t>
            </a:r>
          </a:p>
        </p:txBody>
      </p:sp>
      <p:sp>
        <p:nvSpPr>
          <p:cNvPr id="15" name="모서리가 둥근 직사각형 66">
            <a:extLst>
              <a:ext uri="{FF2B5EF4-FFF2-40B4-BE49-F238E27FC236}">
                <a16:creationId xmlns:a16="http://schemas.microsoft.com/office/drawing/2014/main" id="{92332A22-E2A3-4897-C542-2B1BFA2BA349}"/>
              </a:ext>
            </a:extLst>
          </p:cNvPr>
          <p:cNvSpPr/>
          <p:nvPr/>
        </p:nvSpPr>
        <p:spPr>
          <a:xfrm>
            <a:off x="14744700" y="9105672"/>
            <a:ext cx="914400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643778" y="1665380"/>
            <a:ext cx="4766421" cy="897965"/>
            <a:chOff x="1371600" y="1757007"/>
            <a:chExt cx="3810000" cy="8979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447800" y="1907930"/>
              <a:ext cx="3657600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81905C7-A2DC-23DF-EB77-4699555DA75A}"/>
                </a:ext>
              </a:extLst>
            </p:cNvPr>
            <p:cNvSpPr/>
            <p:nvPr/>
          </p:nvSpPr>
          <p:spPr>
            <a:xfrm>
              <a:off x="1371600" y="1757007"/>
              <a:ext cx="3810000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화면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24000" y="2307665"/>
              <a:ext cx="914400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관계사 로그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947580-2AB6-DF6E-A5EA-49F6656A4A89}"/>
                </a:ext>
              </a:extLst>
            </p:cNvPr>
            <p:cNvSpPr/>
            <p:nvPr/>
          </p:nvSpPr>
          <p:spPr>
            <a:xfrm>
              <a:off x="2822331" y="2307665"/>
              <a:ext cx="914400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등급 표시</a:t>
              </a:r>
            </a:p>
          </p:txBody>
        </p:sp>
        <p:sp>
          <p:nvSpPr>
            <p:cNvPr id="16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4120662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4838F3B4-8699-6C89-5D61-7C43F767F2DC}"/>
                </a:ext>
              </a:extLst>
            </p:cNvPr>
            <p:cNvSpPr/>
            <p:nvPr/>
          </p:nvSpPr>
          <p:spPr>
            <a:xfrm>
              <a:off x="2514600" y="2372772"/>
              <a:ext cx="231531" cy="280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87AE85F3-99DF-0AC2-2512-FBD05C81AD88}"/>
                </a:ext>
              </a:extLst>
            </p:cNvPr>
            <p:cNvSpPr/>
            <p:nvPr/>
          </p:nvSpPr>
          <p:spPr>
            <a:xfrm>
              <a:off x="3812931" y="2372772"/>
              <a:ext cx="231531" cy="280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4654906" y="2563345"/>
            <a:ext cx="5426" cy="53532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1972527-5F1F-2C57-9667-723662E18421}"/>
              </a:ext>
            </a:extLst>
          </p:cNvPr>
          <p:cNvSpPr/>
          <p:nvPr/>
        </p:nvSpPr>
        <p:spPr>
          <a:xfrm>
            <a:off x="15826154" y="8183955"/>
            <a:ext cx="1699846" cy="345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팝업창</a:t>
            </a:r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부분</a:t>
            </a:r>
            <a:r>
              <a:rPr lang="en-US" altLang="ko-KR" sz="1400">
                <a:solidFill>
                  <a:schemeClr val="tx1"/>
                </a:solidFill>
              </a:rPr>
              <a:t>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5826154" y="8631814"/>
            <a:ext cx="1699846" cy="34583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</a:rPr>
              <a:t>팝업창</a:t>
            </a:r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전체</a:t>
            </a:r>
            <a:r>
              <a:rPr lang="en-US" altLang="ko-KR" sz="1400">
                <a:solidFill>
                  <a:schemeClr val="tx1"/>
                </a:solidFill>
              </a:rPr>
              <a:t>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2" name="육각형 121">
            <a:extLst>
              <a:ext uri="{FF2B5EF4-FFF2-40B4-BE49-F238E27FC236}">
                <a16:creationId xmlns:a16="http://schemas.microsoft.com/office/drawing/2014/main" id="{EA9957DE-AE58-0CE9-324F-E332C6AC95D8}"/>
              </a:ext>
            </a:extLst>
          </p:cNvPr>
          <p:cNvSpPr/>
          <p:nvPr/>
        </p:nvSpPr>
        <p:spPr>
          <a:xfrm>
            <a:off x="15832012" y="9071978"/>
            <a:ext cx="1693987" cy="404232"/>
          </a:xfrm>
          <a:prstGeom prst="hexagon">
            <a:avLst>
              <a:gd name="adj" fmla="val 38574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조절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288732" y="3098667"/>
            <a:ext cx="2743200" cy="3556191"/>
            <a:chOff x="914167" y="3314700"/>
            <a:chExt cx="2743200" cy="355619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C23BEB1-2B47-5C23-43C3-78C942B8A939}"/>
                </a:ext>
              </a:extLst>
            </p:cNvPr>
            <p:cNvGrpSpPr/>
            <p:nvPr/>
          </p:nvGrpSpPr>
          <p:grpSpPr>
            <a:xfrm>
              <a:off x="914167" y="3314700"/>
              <a:ext cx="2743200" cy="3556191"/>
              <a:chOff x="1397509" y="1757008"/>
              <a:chExt cx="2743200" cy="355619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80544A-CD01-45D6-C1C6-FB8063210728}"/>
                  </a:ext>
                </a:extLst>
              </p:cNvPr>
              <p:cNvSpPr/>
              <p:nvPr/>
            </p:nvSpPr>
            <p:spPr>
              <a:xfrm>
                <a:off x="1473942" y="1907930"/>
                <a:ext cx="1066800" cy="3405269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FDB974-4B5F-B408-C3E7-F63A67136199}"/>
                  </a:ext>
                </a:extLst>
              </p:cNvPr>
              <p:cNvSpPr/>
              <p:nvPr/>
            </p:nvSpPr>
            <p:spPr>
              <a:xfrm>
                <a:off x="1397509" y="1757008"/>
                <a:ext cx="2743200" cy="43358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메인 화면</a:t>
                </a: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60876" y="3911431"/>
              <a:ext cx="1435896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화면</a:t>
              </a:r>
              <a:r>
                <a:rPr lang="en-US" altLang="ko-KR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모습</a:t>
              </a:r>
              <a:endPara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4855907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우편</a:t>
              </a:r>
            </a:p>
          </p:txBody>
        </p:sp>
        <p:sp>
          <p:nvSpPr>
            <p:cNvPr id="96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436893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</a:t>
              </a:r>
            </a:p>
          </p:txBody>
        </p:sp>
        <p:sp>
          <p:nvSpPr>
            <p:cNvPr id="97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535561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옵션</a:t>
              </a:r>
            </a:p>
          </p:txBody>
        </p:sp>
        <p:sp>
          <p:nvSpPr>
            <p:cNvPr id="98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5846507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뽑기</a:t>
              </a:r>
            </a:p>
          </p:txBody>
        </p:sp>
        <p:sp>
          <p:nvSpPr>
            <p:cNvPr id="100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634621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40146" y="8756125"/>
            <a:ext cx="3652175" cy="938833"/>
            <a:chOff x="547452" y="5487427"/>
            <a:chExt cx="3652175" cy="93883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우편 내용</a:t>
                </a:r>
              </a:p>
            </p:txBody>
          </p:sp>
          <p:sp>
            <p:nvSpPr>
              <p:cNvPr id="112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117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수령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우편함</a:t>
              </a:r>
            </a:p>
          </p:txBody>
        </p:sp>
      </p:grpSp>
      <p:sp>
        <p:nvSpPr>
          <p:cNvPr id="28" name="타원 27"/>
          <p:cNvSpPr/>
          <p:nvPr/>
        </p:nvSpPr>
        <p:spPr>
          <a:xfrm>
            <a:off x="1556049" y="2908271"/>
            <a:ext cx="814377" cy="814377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60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28" idx="6"/>
            <a:endCxn id="23" idx="1"/>
          </p:cNvCxnSpPr>
          <p:nvPr/>
        </p:nvCxnSpPr>
        <p:spPr>
          <a:xfrm>
            <a:off x="2370426" y="3315460"/>
            <a:ext cx="91830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94" idx="1"/>
          </p:cNvCxnSpPr>
          <p:nvPr/>
        </p:nvCxnSpPr>
        <p:spPr>
          <a:xfrm rot="10800000" flipV="1">
            <a:off x="958711" y="4813527"/>
            <a:ext cx="3016055" cy="3913784"/>
          </a:xfrm>
          <a:prstGeom prst="bentConnector2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96" idx="3"/>
            <a:endCxn id="158" idx="1"/>
          </p:cNvCxnSpPr>
          <p:nvPr/>
        </p:nvCxnSpPr>
        <p:spPr>
          <a:xfrm flipV="1">
            <a:off x="4889165" y="1891733"/>
            <a:ext cx="3462195" cy="2434820"/>
          </a:xfrm>
          <a:prstGeom prst="bentConnector3">
            <a:avLst>
              <a:gd name="adj1" fmla="val 3831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8351360" y="1663871"/>
            <a:ext cx="5669440" cy="896489"/>
            <a:chOff x="1371600" y="1757007"/>
            <a:chExt cx="4531821" cy="896489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447800" y="1907930"/>
              <a:ext cx="4350548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81905C7-A2DC-23DF-EB77-4699555DA75A}"/>
                </a:ext>
              </a:extLst>
            </p:cNvPr>
            <p:cNvSpPr/>
            <p:nvPr/>
          </p:nvSpPr>
          <p:spPr>
            <a:xfrm>
              <a:off x="1371600" y="1757007"/>
              <a:ext cx="4531821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 구성 화면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24000" y="2374281"/>
              <a:ext cx="1126893" cy="279215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파티 내용</a:t>
              </a:r>
            </a:p>
          </p:txBody>
        </p:sp>
      </p:grpSp>
      <p:sp>
        <p:nvSpPr>
          <p:cNvPr id="170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0080296" y="2270516"/>
            <a:ext cx="1502104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 부대 번호</a:t>
            </a:r>
          </a:p>
        </p:txBody>
      </p:sp>
      <p:sp>
        <p:nvSpPr>
          <p:cNvPr id="174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1706954" y="2270516"/>
            <a:ext cx="1031335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파티슬롯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2862843" y="2270516"/>
            <a:ext cx="915788" cy="304801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</a:t>
            </a:r>
          </a:p>
        </p:txBody>
      </p:sp>
      <p:sp>
        <p:nvSpPr>
          <p:cNvPr id="181" name="타원 180"/>
          <p:cNvSpPr/>
          <p:nvPr/>
        </p:nvSpPr>
        <p:spPr>
          <a:xfrm>
            <a:off x="14261846" y="2169802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175" idx="3"/>
            <a:endCxn id="181" idx="2"/>
          </p:cNvCxnSpPr>
          <p:nvPr/>
        </p:nvCxnSpPr>
        <p:spPr>
          <a:xfrm flipV="1">
            <a:off x="13778631" y="2409092"/>
            <a:ext cx="483215" cy="1382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170" idx="2"/>
            <a:endCxn id="160" idx="2"/>
          </p:cNvCxnSpPr>
          <p:nvPr/>
        </p:nvCxnSpPr>
        <p:spPr>
          <a:xfrm rot="5400000" flipH="1">
            <a:off x="10027720" y="1779546"/>
            <a:ext cx="22814" cy="1584443"/>
          </a:xfrm>
          <a:prstGeom prst="bentConnector3">
            <a:avLst>
              <a:gd name="adj1" fmla="val -160701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2260437" y="2575892"/>
            <a:ext cx="5426" cy="52277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/>
          <p:cNvGrpSpPr/>
          <p:nvPr/>
        </p:nvGrpSpPr>
        <p:grpSpPr>
          <a:xfrm>
            <a:off x="11152060" y="3280529"/>
            <a:ext cx="4346891" cy="796171"/>
            <a:chOff x="11950317" y="3558391"/>
            <a:chExt cx="4346891" cy="796171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11950317" y="3558391"/>
              <a:ext cx="4346891" cy="745566"/>
              <a:chOff x="1447800" y="1907930"/>
              <a:chExt cx="3474652" cy="745566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447800" y="1907930"/>
                <a:ext cx="3474652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23999" y="2390768"/>
                <a:ext cx="1274275" cy="262728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보유 캐릭터 상황</a:t>
                </a:r>
              </a:p>
            </p:txBody>
          </p:sp>
        </p:grpSp>
        <p:sp>
          <p:nvSpPr>
            <p:cNvPr id="190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3859943" y="4041904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</a:p>
          </p:txBody>
        </p:sp>
        <p:sp>
          <p:nvSpPr>
            <p:cNvPr id="192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5111422" y="4041904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취소</a:t>
              </a:r>
            </a:p>
          </p:txBody>
        </p:sp>
      </p:grp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3581984" y="4078172"/>
            <a:ext cx="0" cy="53792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/>
          <p:nvPr/>
        </p:nvCxnSpPr>
        <p:spPr>
          <a:xfrm rot="10800000">
            <a:off x="14073889" y="1858437"/>
            <a:ext cx="1539254" cy="1422093"/>
          </a:xfrm>
          <a:prstGeom prst="bentConnector3">
            <a:avLst>
              <a:gd name="adj1" fmla="val -24053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10881135" y="4761023"/>
            <a:ext cx="5827720" cy="765929"/>
            <a:chOff x="11622079" y="4808919"/>
            <a:chExt cx="5827720" cy="765929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11622079" y="4808919"/>
              <a:ext cx="5827720" cy="745566"/>
              <a:chOff x="-408289" y="1907930"/>
              <a:chExt cx="4658341" cy="745566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-408289" y="1907930"/>
                <a:ext cx="4658341" cy="665376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-252445" y="2390768"/>
                <a:ext cx="1274275" cy="262728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 성능</a:t>
                </a:r>
              </a:p>
            </p:txBody>
          </p:sp>
        </p:grpSp>
        <p:sp>
          <p:nvSpPr>
            <p:cNvPr id="213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3603279" y="5262190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전직 변경</a:t>
              </a:r>
            </a:p>
          </p:txBody>
        </p:sp>
        <p:sp>
          <p:nvSpPr>
            <p:cNvPr id="21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4826693" y="5262190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변경</a:t>
              </a:r>
            </a:p>
          </p:txBody>
        </p:sp>
        <p:sp>
          <p:nvSpPr>
            <p:cNvPr id="215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44563" y="5291756"/>
              <a:ext cx="1210219" cy="283091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 </a:t>
              </a:r>
              <a:r>
                <a:rPr lang="en-US" altLang="ko-KR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닫기</a:t>
              </a: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10072156" y="5905500"/>
            <a:ext cx="3652175" cy="938833"/>
            <a:chOff x="547452" y="5487427"/>
            <a:chExt cx="3652175" cy="93883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전직 목록</a:t>
                </a:r>
              </a:p>
            </p:txBody>
          </p:sp>
          <p:sp>
            <p:nvSpPr>
              <p:cNvPr id="221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222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</a:t>
                </a:r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전직 목록 화면</a:t>
              </a: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14248207" y="5905500"/>
            <a:ext cx="3652175" cy="938833"/>
            <a:chOff x="547452" y="5487427"/>
            <a:chExt cx="3652175" cy="938833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 목록</a:t>
                </a:r>
              </a:p>
            </p:txBody>
          </p:sp>
          <p:sp>
            <p:nvSpPr>
              <p:cNvPr id="228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229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</a:t>
                </a:r>
              </a:p>
            </p:txBody>
          </p:sp>
        </p:grp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목록 화면</a:t>
              </a:r>
            </a:p>
          </p:txBody>
        </p:sp>
      </p:grp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3378002" y="5535163"/>
            <a:ext cx="0" cy="3703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4623636" y="5535163"/>
            <a:ext cx="0" cy="3703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2360904" y="6981245"/>
            <a:ext cx="3515694" cy="747042"/>
            <a:chOff x="1355854" y="1907930"/>
            <a:chExt cx="3515694" cy="74704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355854" y="1907930"/>
              <a:ext cx="3515694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05429" y="2307665"/>
              <a:ext cx="956537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뽑기 내용</a:t>
              </a:r>
            </a:p>
          </p:txBody>
        </p:sp>
        <p:sp>
          <p:nvSpPr>
            <p:cNvPr id="24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3873674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</a:t>
              </a:r>
            </a:p>
          </p:txBody>
        </p:sp>
        <p:sp>
          <p:nvSpPr>
            <p:cNvPr id="245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2693497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</a:p>
          </p:txBody>
        </p:sp>
      </p:grpSp>
      <p:cxnSp>
        <p:nvCxnSpPr>
          <p:cNvPr id="251" name="꺾인 연결선 250"/>
          <p:cNvCxnSpPr>
            <a:stCxn id="97" idx="1"/>
          </p:cNvCxnSpPr>
          <p:nvPr/>
        </p:nvCxnSpPr>
        <p:spPr>
          <a:xfrm rot="10800000" flipV="1">
            <a:off x="1713619" y="5313232"/>
            <a:ext cx="2261146" cy="2451265"/>
          </a:xfrm>
          <a:prstGeom prst="bentConnector2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5410199" y="7764498"/>
            <a:ext cx="2713" cy="52790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stCxn id="98" idx="1"/>
          </p:cNvCxnSpPr>
          <p:nvPr/>
        </p:nvCxnSpPr>
        <p:spPr>
          <a:xfrm rot="10800000" flipV="1">
            <a:off x="2572685" y="5804126"/>
            <a:ext cx="1402081" cy="945951"/>
          </a:xfrm>
          <a:prstGeom prst="bentConnector3">
            <a:avLst>
              <a:gd name="adj1" fmla="val 10003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FDB974-4B5F-B408-C3E7-F63A67136199}"/>
              </a:ext>
            </a:extLst>
          </p:cNvPr>
          <p:cNvSpPr/>
          <p:nvPr/>
        </p:nvSpPr>
        <p:spPr>
          <a:xfrm>
            <a:off x="2237495" y="6820456"/>
            <a:ext cx="3832096" cy="4335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뽑기 화면</a:t>
            </a:r>
          </a:p>
        </p:txBody>
      </p:sp>
      <p:grpSp>
        <p:nvGrpSpPr>
          <p:cNvPr id="289" name="그룹 288"/>
          <p:cNvGrpSpPr/>
          <p:nvPr/>
        </p:nvGrpSpPr>
        <p:grpSpPr>
          <a:xfrm>
            <a:off x="1406405" y="7840957"/>
            <a:ext cx="1621587" cy="815579"/>
            <a:chOff x="2199779" y="6766414"/>
            <a:chExt cx="1621587" cy="815579"/>
          </a:xfrm>
        </p:grpSpPr>
        <p:grpSp>
          <p:nvGrpSpPr>
            <p:cNvPr id="268" name="그룹 267"/>
            <p:cNvGrpSpPr/>
            <p:nvPr/>
          </p:nvGrpSpPr>
          <p:grpSpPr>
            <a:xfrm>
              <a:off x="2199779" y="6766414"/>
              <a:ext cx="1621587" cy="689182"/>
              <a:chOff x="547452" y="5487427"/>
              <a:chExt cx="1621587" cy="689182"/>
            </a:xfrm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617479" y="5679218"/>
                <a:ext cx="1491738" cy="497391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1972527-5F1F-2C57-9667-723662E18421}"/>
                  </a:ext>
                </a:extLst>
              </p:cNvPr>
              <p:cNvSpPr/>
              <p:nvPr/>
            </p:nvSpPr>
            <p:spPr>
              <a:xfrm>
                <a:off x="547452" y="5487427"/>
                <a:ext cx="1621587" cy="47127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옵션 화면</a:t>
                </a:r>
              </a:p>
            </p:txBody>
          </p:sp>
        </p:grpSp>
        <p:sp>
          <p:nvSpPr>
            <p:cNvPr id="280" name="육각형 279">
              <a:extLst>
                <a:ext uri="{FF2B5EF4-FFF2-40B4-BE49-F238E27FC236}">
                  <a16:creationId xmlns:a16="http://schemas.microsoft.com/office/drawing/2014/main" id="{EA9957DE-AE58-0CE9-324F-E332C6AC95D8}"/>
                </a:ext>
              </a:extLst>
            </p:cNvPr>
            <p:cNvSpPr/>
            <p:nvPr/>
          </p:nvSpPr>
          <p:spPr>
            <a:xfrm>
              <a:off x="2316583" y="7303494"/>
              <a:ext cx="1355137" cy="278499"/>
            </a:xfrm>
            <a:prstGeom prst="hexagon">
              <a:avLst>
                <a:gd name="adj" fmla="val 38574"/>
                <a:gd name="vf" fmla="val 11547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사운드</a:t>
              </a:r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1051047" y="3184497"/>
            <a:ext cx="4537043" cy="4414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목록 창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0768112" y="4692538"/>
            <a:ext cx="6042890" cy="4414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ko-KR" altLang="en-US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창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EED987D-9035-DAA8-E16E-26D5BF438A6B}"/>
              </a:ext>
            </a:extLst>
          </p:cNvPr>
          <p:cNvSpPr/>
          <p:nvPr/>
        </p:nvSpPr>
        <p:spPr>
          <a:xfrm>
            <a:off x="5175934" y="8320452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6ADB9-2F36-8D1B-7D9C-B3C80102740F}"/>
              </a:ext>
            </a:extLst>
          </p:cNvPr>
          <p:cNvGrpSpPr/>
          <p:nvPr/>
        </p:nvGrpSpPr>
        <p:grpSpPr>
          <a:xfrm>
            <a:off x="6448813" y="4729336"/>
            <a:ext cx="3094313" cy="903556"/>
            <a:chOff x="6982009" y="5623116"/>
            <a:chExt cx="3094313" cy="903556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EB405DB-2E9F-06D3-168B-588E4EC4647D}"/>
                </a:ext>
              </a:extLst>
            </p:cNvPr>
            <p:cNvGrpSpPr/>
            <p:nvPr/>
          </p:nvGrpSpPr>
          <p:grpSpPr>
            <a:xfrm>
              <a:off x="7010401" y="5730501"/>
              <a:ext cx="2989253" cy="796171"/>
              <a:chOff x="13410389" y="3558391"/>
              <a:chExt cx="2989253" cy="796171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3837AE4-104A-934D-5E78-A85D7E94088E}"/>
                  </a:ext>
                </a:extLst>
              </p:cNvPr>
              <p:cNvSpPr/>
              <p:nvPr/>
            </p:nvSpPr>
            <p:spPr>
              <a:xfrm>
                <a:off x="13410389" y="3558391"/>
                <a:ext cx="2989253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모서리가 둥근 직사각형 66">
                <a:extLst>
                  <a:ext uri="{FF2B5EF4-FFF2-40B4-BE49-F238E27FC236}">
                    <a16:creationId xmlns:a16="http://schemas.microsoft.com/office/drawing/2014/main" id="{5C346747-5E04-73B5-D8CE-6A9050280F4F}"/>
                  </a:ext>
                </a:extLst>
              </p:cNvPr>
              <p:cNvSpPr/>
              <p:nvPr/>
            </p:nvSpPr>
            <p:spPr>
              <a:xfrm>
                <a:off x="13556193" y="4011662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메인퀘스트</a:t>
                </a:r>
              </a:p>
            </p:txBody>
          </p:sp>
          <p:sp>
            <p:nvSpPr>
              <p:cNvPr id="125" name="모서리가 둥근 직사각형 66">
                <a:extLst>
                  <a:ext uri="{FF2B5EF4-FFF2-40B4-BE49-F238E27FC236}">
                    <a16:creationId xmlns:a16="http://schemas.microsoft.com/office/drawing/2014/main" id="{65813A44-2F00-B732-B83A-BF3E0C682D89}"/>
                  </a:ext>
                </a:extLst>
              </p:cNvPr>
              <p:cNvSpPr/>
              <p:nvPr/>
            </p:nvSpPr>
            <p:spPr>
              <a:xfrm>
                <a:off x="15111422" y="4041904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서브퀘스트</a:t>
                </a:r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484A872-5AA9-8853-1215-98AA8DEDF575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 선택 화면</a:t>
              </a:r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E0DAB5C-9C9C-0EE6-048A-0F4C8DD1AD8D}"/>
              </a:ext>
            </a:extLst>
          </p:cNvPr>
          <p:cNvCxnSpPr>
            <a:cxnSpLocks/>
            <a:stCxn id="124" idx="2"/>
            <a:endCxn id="125" idx="2"/>
          </p:cNvCxnSpPr>
          <p:nvPr/>
        </p:nvCxnSpPr>
        <p:spPr>
          <a:xfrm rot="16200000" flipH="1">
            <a:off x="7962149" y="4840156"/>
            <a:ext cx="30242" cy="1555229"/>
          </a:xfrm>
          <a:prstGeom prst="bentConnector3">
            <a:avLst>
              <a:gd name="adj1" fmla="val 85590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BB292-96CB-7BA1-A711-311615C215BD}"/>
              </a:ext>
            </a:extLst>
          </p:cNvPr>
          <p:cNvCxnSpPr/>
          <p:nvPr/>
        </p:nvCxnSpPr>
        <p:spPr>
          <a:xfrm>
            <a:off x="7971831" y="5834236"/>
            <a:ext cx="0" cy="415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A150F9F-A9BE-BC45-757D-BE8974C18F3B}"/>
              </a:ext>
            </a:extLst>
          </p:cNvPr>
          <p:cNvGrpSpPr/>
          <p:nvPr/>
        </p:nvGrpSpPr>
        <p:grpSpPr>
          <a:xfrm>
            <a:off x="6466331" y="6286500"/>
            <a:ext cx="3094313" cy="873314"/>
            <a:chOff x="6982009" y="5623116"/>
            <a:chExt cx="3094313" cy="87331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40FEB3C-01E3-8E0F-C29A-376D5F4E5066}"/>
                </a:ext>
              </a:extLst>
            </p:cNvPr>
            <p:cNvGrpSpPr/>
            <p:nvPr/>
          </p:nvGrpSpPr>
          <p:grpSpPr>
            <a:xfrm>
              <a:off x="7010401" y="5730501"/>
              <a:ext cx="2989253" cy="765929"/>
              <a:chOff x="13410389" y="3558391"/>
              <a:chExt cx="2989253" cy="765929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3C200F74-179C-898B-C58D-8A507EB2F308}"/>
                  </a:ext>
                </a:extLst>
              </p:cNvPr>
              <p:cNvSpPr/>
              <p:nvPr/>
            </p:nvSpPr>
            <p:spPr>
              <a:xfrm>
                <a:off x="13410389" y="3558391"/>
                <a:ext cx="2989253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66">
                <a:extLst>
                  <a:ext uri="{FF2B5EF4-FFF2-40B4-BE49-F238E27FC236}">
                    <a16:creationId xmlns:a16="http://schemas.microsoft.com/office/drawing/2014/main" id="{BC680AC2-B84E-887C-F302-B14473F88541}"/>
                  </a:ext>
                </a:extLst>
              </p:cNvPr>
              <p:cNvSpPr/>
              <p:nvPr/>
            </p:nvSpPr>
            <p:spPr>
              <a:xfrm>
                <a:off x="13556193" y="4011662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확인</a:t>
                </a:r>
              </a:p>
            </p:txBody>
          </p:sp>
          <p:sp>
            <p:nvSpPr>
              <p:cNvPr id="136" name="모서리가 둥근 직사각형 66">
                <a:extLst>
                  <a:ext uri="{FF2B5EF4-FFF2-40B4-BE49-F238E27FC236}">
                    <a16:creationId xmlns:a16="http://schemas.microsoft.com/office/drawing/2014/main" id="{FF889B36-6045-292E-ABB9-6B68B8CF6DAF}"/>
                  </a:ext>
                </a:extLst>
              </p:cNvPr>
              <p:cNvSpPr/>
              <p:nvPr/>
            </p:nvSpPr>
            <p:spPr>
              <a:xfrm>
                <a:off x="15093903" y="4008730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수정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C4AEFC2-BDD5-0C5A-91A7-0A37D026A5C7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 선택 화면</a:t>
              </a:r>
            </a:p>
          </p:txBody>
        </p:sp>
      </p:grpSp>
      <p:cxnSp>
        <p:nvCxnSpPr>
          <p:cNvPr id="137" name="꺾인 연결선 154">
            <a:extLst>
              <a:ext uri="{FF2B5EF4-FFF2-40B4-BE49-F238E27FC236}">
                <a16:creationId xmlns:a16="http://schemas.microsoft.com/office/drawing/2014/main" id="{37442D2F-96F0-A772-8A17-2F83C7BC581D}"/>
              </a:ext>
            </a:extLst>
          </p:cNvPr>
          <p:cNvCxnSpPr>
            <a:cxnSpLocks/>
            <a:stCxn id="100" idx="3"/>
            <a:endCxn id="129" idx="1"/>
          </p:cNvCxnSpPr>
          <p:nvPr/>
        </p:nvCxnSpPr>
        <p:spPr>
          <a:xfrm flipV="1">
            <a:off x="4889165" y="4957198"/>
            <a:ext cx="1559648" cy="1346635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865FAA2-477D-4D8E-FD68-55A1E759EAAE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7217173" y="7159814"/>
            <a:ext cx="1" cy="431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BFF3BF2-6F96-4648-493F-0F9C1B353B95}"/>
              </a:ext>
            </a:extLst>
          </p:cNvPr>
          <p:cNvGrpSpPr/>
          <p:nvPr/>
        </p:nvGrpSpPr>
        <p:grpSpPr>
          <a:xfrm>
            <a:off x="6448813" y="7606631"/>
            <a:ext cx="3094313" cy="716985"/>
            <a:chOff x="6982009" y="5623116"/>
            <a:chExt cx="3094313" cy="716985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1110937-D393-D5F9-7D5F-486C5F9C798B}"/>
                </a:ext>
              </a:extLst>
            </p:cNvPr>
            <p:cNvSpPr/>
            <p:nvPr/>
          </p:nvSpPr>
          <p:spPr>
            <a:xfrm>
              <a:off x="7010401" y="5730501"/>
              <a:ext cx="2989253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A6E9D92-E04F-B44A-5B0B-ED4791E91C3C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화면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CDDC17C-CEA0-43AC-C4EE-5D5BBE4EDB17}"/>
              </a:ext>
            </a:extLst>
          </p:cNvPr>
          <p:cNvGrpSpPr/>
          <p:nvPr/>
        </p:nvGrpSpPr>
        <p:grpSpPr>
          <a:xfrm>
            <a:off x="6442192" y="8801100"/>
            <a:ext cx="3094313" cy="716985"/>
            <a:chOff x="6982009" y="5623116"/>
            <a:chExt cx="3094313" cy="716985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56AEB35-838F-60E6-D303-5CCFE367F79C}"/>
                </a:ext>
              </a:extLst>
            </p:cNvPr>
            <p:cNvSpPr/>
            <p:nvPr/>
          </p:nvSpPr>
          <p:spPr>
            <a:xfrm>
              <a:off x="7010401" y="5730501"/>
              <a:ext cx="2989253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23B4A23-E7E5-ACBE-D6A1-27CDFB77BEF3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결과창</a:t>
              </a:r>
            </a:p>
          </p:txBody>
        </p:sp>
      </p:grpSp>
      <p:sp>
        <p:nvSpPr>
          <p:cNvPr id="150" name="모서리가 둥근 직사각형 66">
            <a:extLst>
              <a:ext uri="{FF2B5EF4-FFF2-40B4-BE49-F238E27FC236}">
                <a16:creationId xmlns:a16="http://schemas.microsoft.com/office/drawing/2014/main" id="{2AE78F6D-EB26-5C95-2F4F-36A50BB5FD19}"/>
              </a:ext>
            </a:extLst>
          </p:cNvPr>
          <p:cNvSpPr/>
          <p:nvPr/>
        </p:nvSpPr>
        <p:spPr>
          <a:xfrm>
            <a:off x="7419322" y="9395010"/>
            <a:ext cx="1153293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822E1E8-4F54-7DB7-C542-4A37CC93D288}"/>
              </a:ext>
            </a:extLst>
          </p:cNvPr>
          <p:cNvSpPr/>
          <p:nvPr/>
        </p:nvSpPr>
        <p:spPr>
          <a:xfrm>
            <a:off x="7590531" y="3414723"/>
            <a:ext cx="814377" cy="814377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60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A4DFB36-4D80-3BA3-7BF4-08FCA39292B4}"/>
              </a:ext>
            </a:extLst>
          </p:cNvPr>
          <p:cNvCxnSpPr>
            <a:cxnSpLocks/>
            <a:stCxn id="151" idx="4"/>
            <a:endCxn id="129" idx="0"/>
          </p:cNvCxnSpPr>
          <p:nvPr/>
        </p:nvCxnSpPr>
        <p:spPr>
          <a:xfrm flipH="1">
            <a:off x="7995970" y="4229100"/>
            <a:ext cx="1750" cy="50023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타원 153">
            <a:extLst>
              <a:ext uri="{FF2B5EF4-FFF2-40B4-BE49-F238E27FC236}">
                <a16:creationId xmlns:a16="http://schemas.microsoft.com/office/drawing/2014/main" id="{AC61EDBA-735E-BE58-B63E-D5D2FB4132ED}"/>
              </a:ext>
            </a:extLst>
          </p:cNvPr>
          <p:cNvSpPr/>
          <p:nvPr/>
        </p:nvSpPr>
        <p:spPr>
          <a:xfrm>
            <a:off x="9732220" y="9290077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71C0307C-5371-0ACD-6CCB-7F4CB5139C80}"/>
              </a:ext>
            </a:extLst>
          </p:cNvPr>
          <p:cNvCxnSpPr>
            <a:cxnSpLocks/>
            <a:stCxn id="150" idx="3"/>
            <a:endCxn id="154" idx="2"/>
          </p:cNvCxnSpPr>
          <p:nvPr/>
        </p:nvCxnSpPr>
        <p:spPr>
          <a:xfrm flipV="1">
            <a:off x="8572615" y="9529367"/>
            <a:ext cx="1159605" cy="2197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FFA17EE-F5C6-0CEC-5B32-9AC6525AF8EB}"/>
              </a:ext>
            </a:extLst>
          </p:cNvPr>
          <p:cNvCxnSpPr>
            <a:cxnSpLocks/>
          </p:cNvCxnSpPr>
          <p:nvPr/>
        </p:nvCxnSpPr>
        <p:spPr>
          <a:xfrm flipH="1">
            <a:off x="8839199" y="8370069"/>
            <a:ext cx="1" cy="431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DF6AA58-DB56-42B9-A8A0-84138D3BF9EE}"/>
              </a:ext>
            </a:extLst>
          </p:cNvPr>
          <p:cNvSpPr/>
          <p:nvPr/>
        </p:nvSpPr>
        <p:spPr>
          <a:xfrm>
            <a:off x="6623009" y="8082440"/>
            <a:ext cx="1143941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 스토리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A947580-2AB6-DF6E-A5EA-49F6656A4A89}"/>
              </a:ext>
            </a:extLst>
          </p:cNvPr>
          <p:cNvSpPr/>
          <p:nvPr/>
        </p:nvSpPr>
        <p:spPr>
          <a:xfrm>
            <a:off x="8247259" y="8082440"/>
            <a:ext cx="1143941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전투화면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화살표: 오른쪽 3">
            <a:extLst>
              <a:ext uri="{FF2B5EF4-FFF2-40B4-BE49-F238E27FC236}">
                <a16:creationId xmlns:a16="http://schemas.microsoft.com/office/drawing/2014/main" id="{4838F3B4-8699-6C89-5D61-7C43F767F2DC}"/>
              </a:ext>
            </a:extLst>
          </p:cNvPr>
          <p:cNvSpPr/>
          <p:nvPr/>
        </p:nvSpPr>
        <p:spPr>
          <a:xfrm>
            <a:off x="7862278" y="8147547"/>
            <a:ext cx="289652" cy="280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962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905A9A-ECF1-C46F-77C4-0F7D036E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90700"/>
            <a:ext cx="2133600" cy="3948488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E9151C5-C927-B7DD-4053-2BB5CF15A09B}"/>
              </a:ext>
            </a:extLst>
          </p:cNvPr>
          <p:cNvSpPr/>
          <p:nvPr/>
        </p:nvSpPr>
        <p:spPr>
          <a:xfrm>
            <a:off x="802297" y="1333498"/>
            <a:ext cx="2020182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로그인창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7E9B9537-2BB8-248A-0389-1EC41DC6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54" y="1800937"/>
            <a:ext cx="2320941" cy="3948488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22AB89-27FA-4FDB-D8C4-2CFE45162FF7}"/>
              </a:ext>
            </a:extLst>
          </p:cNvPr>
          <p:cNvSpPr/>
          <p:nvPr/>
        </p:nvSpPr>
        <p:spPr>
          <a:xfrm>
            <a:off x="3928754" y="1333498"/>
            <a:ext cx="2167246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DF2081-6F03-52A1-61DB-4332FE57B5BF}"/>
              </a:ext>
            </a:extLst>
          </p:cNvPr>
          <p:cNvSpPr/>
          <p:nvPr/>
        </p:nvSpPr>
        <p:spPr>
          <a:xfrm>
            <a:off x="3852554" y="2400300"/>
            <a:ext cx="719446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35BE39-C523-3EBD-3C9E-B72BC414542F}"/>
              </a:ext>
            </a:extLst>
          </p:cNvPr>
          <p:cNvSpPr/>
          <p:nvPr/>
        </p:nvSpPr>
        <p:spPr>
          <a:xfrm>
            <a:off x="3852554" y="3515437"/>
            <a:ext cx="719446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8E7ECA-3035-259B-B8DF-036596DFDD28}"/>
              </a:ext>
            </a:extLst>
          </p:cNvPr>
          <p:cNvSpPr/>
          <p:nvPr/>
        </p:nvSpPr>
        <p:spPr>
          <a:xfrm>
            <a:off x="5377960" y="3686908"/>
            <a:ext cx="758841" cy="990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BCB610-B184-53C4-2D2D-EE8B09825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570" y="1820880"/>
            <a:ext cx="2293666" cy="4262437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59E97C2-6C86-4B56-A6A6-9E94E3E69088}"/>
              </a:ext>
            </a:extLst>
          </p:cNvPr>
          <p:cNvSpPr/>
          <p:nvPr/>
        </p:nvSpPr>
        <p:spPr>
          <a:xfrm>
            <a:off x="6934178" y="1333315"/>
            <a:ext cx="2167246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D1CF5249-B35F-20A9-AA66-698E5A1C911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173495" y="3952099"/>
            <a:ext cx="716075" cy="230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9AE97AA-F1A9-5ED6-C852-FF9B9BFEEB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702884" y="2851638"/>
            <a:ext cx="2117541" cy="3420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71209A7-8C12-AF97-E29F-C4D57FE25F9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232228" y="4335757"/>
            <a:ext cx="737057" cy="1936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646C33E9-16F2-1E37-8B72-DC261F817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114" y="1815033"/>
            <a:ext cx="2919827" cy="4274130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EDCF76-E903-2049-D3EA-F3A0503B993A}"/>
              </a:ext>
            </a:extLst>
          </p:cNvPr>
          <p:cNvSpPr/>
          <p:nvPr/>
        </p:nvSpPr>
        <p:spPr>
          <a:xfrm>
            <a:off x="10157404" y="1333498"/>
            <a:ext cx="2167246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 선택 화면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276B09-5D92-2A9F-9AB6-3C45221D593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183236" y="3952099"/>
            <a:ext cx="5703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E2FFA8D5-ACAD-D787-0C4D-7036A374E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8394" y="1790700"/>
            <a:ext cx="3722806" cy="5429407"/>
          </a:xfrm>
          <a:prstGeom prst="rect">
            <a:avLst/>
          </a:prstGeom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A64945D-55F9-1AFA-8333-725411F980A0}"/>
              </a:ext>
            </a:extLst>
          </p:cNvPr>
          <p:cNvCxnSpPr>
            <a:cxnSpLocks/>
          </p:cNvCxnSpPr>
          <p:nvPr/>
        </p:nvCxnSpPr>
        <p:spPr>
          <a:xfrm>
            <a:off x="12700941" y="3952099"/>
            <a:ext cx="7974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CA67FAA-4048-375C-DF98-D3C7277EFD0C}"/>
              </a:ext>
            </a:extLst>
          </p:cNvPr>
          <p:cNvSpPr/>
          <p:nvPr/>
        </p:nvSpPr>
        <p:spPr>
          <a:xfrm>
            <a:off x="14359246" y="1333498"/>
            <a:ext cx="2167246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전투화면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65D94B2-6770-171B-FFC1-5FEF0CB41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6470036"/>
            <a:ext cx="2590800" cy="3266661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4547060-88EA-D5A7-1932-20104E3DD98C}"/>
              </a:ext>
            </a:extLst>
          </p:cNvPr>
          <p:cNvCxnSpPr>
            <a:cxnSpLocks/>
            <a:stCxn id="42" idx="2"/>
            <a:endCxn id="52" idx="3"/>
          </p:cNvCxnSpPr>
          <p:nvPr/>
        </p:nvCxnSpPr>
        <p:spPr>
          <a:xfrm rot="5400000">
            <a:off x="13791469" y="6535039"/>
            <a:ext cx="883260" cy="225339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729A1B6-9D5F-F01C-EAEA-972C28A2858D}"/>
              </a:ext>
            </a:extLst>
          </p:cNvPr>
          <p:cNvSpPr/>
          <p:nvPr/>
        </p:nvSpPr>
        <p:spPr>
          <a:xfrm>
            <a:off x="10668000" y="9063352"/>
            <a:ext cx="1066800" cy="271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53">
            <a:extLst>
              <a:ext uri="{FF2B5EF4-FFF2-40B4-BE49-F238E27FC236}">
                <a16:creationId xmlns:a16="http://schemas.microsoft.com/office/drawing/2014/main" id="{04547060-88EA-D5A7-1932-20104E3DD9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05412" y="2395088"/>
            <a:ext cx="2514600" cy="1915425"/>
          </a:xfrm>
          <a:prstGeom prst="bentConnector3">
            <a:avLst>
              <a:gd name="adj1" fmla="val 993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F4CB631-AF3A-B82C-7EF7-44180F668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38" y="6272588"/>
            <a:ext cx="1893491" cy="35616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A25E857-B76F-E80F-FDBF-8A38E4ABDC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6272588"/>
            <a:ext cx="2166169" cy="3510687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5E60F20-9CE8-C41D-8970-A6B664FA2AA7}"/>
              </a:ext>
            </a:extLst>
          </p:cNvPr>
          <p:cNvCxnSpPr>
            <a:cxnSpLocks/>
            <a:stCxn id="154" idx="0"/>
          </p:cNvCxnSpPr>
          <p:nvPr/>
        </p:nvCxnSpPr>
        <p:spPr>
          <a:xfrm flipH="1" flipV="1">
            <a:off x="11069124" y="6079392"/>
            <a:ext cx="132276" cy="2983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2FCDF7-B037-F40A-16C0-3B05B82844F5}"/>
              </a:ext>
            </a:extLst>
          </p:cNvPr>
          <p:cNvSpPr/>
          <p:nvPr/>
        </p:nvSpPr>
        <p:spPr>
          <a:xfrm>
            <a:off x="11887200" y="9063352"/>
            <a:ext cx="1066800" cy="271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DD4CF06-6C73-6213-86C0-5C9F34F5FE01}"/>
              </a:ext>
            </a:extLst>
          </p:cNvPr>
          <p:cNvCxnSpPr>
            <a:cxnSpLocks/>
            <a:stCxn id="38" idx="2"/>
            <a:endCxn id="32" idx="2"/>
          </p:cNvCxnSpPr>
          <p:nvPr/>
        </p:nvCxnSpPr>
        <p:spPr>
          <a:xfrm rot="5400000" flipH="1">
            <a:off x="8602910" y="5516811"/>
            <a:ext cx="3251183" cy="4384197"/>
          </a:xfrm>
          <a:prstGeom prst="bentConnector3">
            <a:avLst>
              <a:gd name="adj1" fmla="val -703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24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 animBg="1"/>
      <p:bldP spid="25" grpId="0" animBg="1"/>
      <p:bldP spid="116" grpId="0" animBg="1"/>
      <p:bldP spid="120" grpId="0" animBg="1"/>
      <p:bldP spid="123" grpId="0" animBg="1"/>
      <p:bldP spid="132" grpId="0" animBg="1"/>
      <p:bldP spid="147" grpId="0" animBg="1"/>
      <p:bldP spid="154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309406" y="123078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모식도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64">
            <a:extLst>
              <a:ext uri="{FF2B5EF4-FFF2-40B4-BE49-F238E27FC236}">
                <a16:creationId xmlns:a16="http://schemas.microsoft.com/office/drawing/2014/main" id="{569314D0-904D-7964-34CA-14ADCF9754FD}"/>
              </a:ext>
            </a:extLst>
          </p:cNvPr>
          <p:cNvSpPr/>
          <p:nvPr/>
        </p:nvSpPr>
        <p:spPr>
          <a:xfrm>
            <a:off x="14554200" y="8032748"/>
            <a:ext cx="3124200" cy="1606552"/>
          </a:xfrm>
          <a:prstGeom prst="roundRect">
            <a:avLst>
              <a:gd name="adj" fmla="val 759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B6A72-F65B-F240-1B1A-E930D4708B8F}"/>
              </a:ext>
            </a:extLst>
          </p:cNvPr>
          <p:cNvSpPr/>
          <p:nvPr/>
        </p:nvSpPr>
        <p:spPr>
          <a:xfrm>
            <a:off x="14732977" y="8649947"/>
            <a:ext cx="914400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표시정보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72F7E-0280-103C-9873-97E34F664642}"/>
              </a:ext>
            </a:extLst>
          </p:cNvPr>
          <p:cNvSpPr/>
          <p:nvPr/>
        </p:nvSpPr>
        <p:spPr>
          <a:xfrm>
            <a:off x="14732977" y="8183955"/>
            <a:ext cx="914400" cy="3458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화면</a:t>
            </a:r>
          </a:p>
        </p:txBody>
      </p:sp>
      <p:sp>
        <p:nvSpPr>
          <p:cNvPr id="15" name="모서리가 둥근 직사각형 66">
            <a:extLst>
              <a:ext uri="{FF2B5EF4-FFF2-40B4-BE49-F238E27FC236}">
                <a16:creationId xmlns:a16="http://schemas.microsoft.com/office/drawing/2014/main" id="{92332A22-E2A3-4897-C542-2B1BFA2BA349}"/>
              </a:ext>
            </a:extLst>
          </p:cNvPr>
          <p:cNvSpPr/>
          <p:nvPr/>
        </p:nvSpPr>
        <p:spPr>
          <a:xfrm>
            <a:off x="14744700" y="9105672"/>
            <a:ext cx="914400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643778" y="1665380"/>
            <a:ext cx="4766421" cy="897965"/>
            <a:chOff x="1371600" y="1757007"/>
            <a:chExt cx="3810000" cy="8979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447800" y="1907930"/>
              <a:ext cx="3657600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81905C7-A2DC-23DF-EB77-4699555DA75A}"/>
                </a:ext>
              </a:extLst>
            </p:cNvPr>
            <p:cNvSpPr/>
            <p:nvPr/>
          </p:nvSpPr>
          <p:spPr>
            <a:xfrm>
              <a:off x="1371600" y="1757007"/>
              <a:ext cx="3810000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화면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24000" y="2307665"/>
              <a:ext cx="914400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관계사 로그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947580-2AB6-DF6E-A5EA-49F6656A4A89}"/>
                </a:ext>
              </a:extLst>
            </p:cNvPr>
            <p:cNvSpPr/>
            <p:nvPr/>
          </p:nvSpPr>
          <p:spPr>
            <a:xfrm>
              <a:off x="2822331" y="2307665"/>
              <a:ext cx="914400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등급 표시</a:t>
              </a:r>
            </a:p>
          </p:txBody>
        </p:sp>
        <p:sp>
          <p:nvSpPr>
            <p:cNvPr id="16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4120662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4838F3B4-8699-6C89-5D61-7C43F767F2DC}"/>
                </a:ext>
              </a:extLst>
            </p:cNvPr>
            <p:cNvSpPr/>
            <p:nvPr/>
          </p:nvSpPr>
          <p:spPr>
            <a:xfrm>
              <a:off x="2514600" y="2372772"/>
              <a:ext cx="231531" cy="280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87AE85F3-99DF-0AC2-2512-FBD05C81AD88}"/>
                </a:ext>
              </a:extLst>
            </p:cNvPr>
            <p:cNvSpPr/>
            <p:nvPr/>
          </p:nvSpPr>
          <p:spPr>
            <a:xfrm>
              <a:off x="3812931" y="2372772"/>
              <a:ext cx="231531" cy="280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4654906" y="2563345"/>
            <a:ext cx="5426" cy="53532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1972527-5F1F-2C57-9667-723662E18421}"/>
              </a:ext>
            </a:extLst>
          </p:cNvPr>
          <p:cNvSpPr/>
          <p:nvPr/>
        </p:nvSpPr>
        <p:spPr>
          <a:xfrm>
            <a:off x="15826154" y="8183955"/>
            <a:ext cx="1699846" cy="345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팝업창</a:t>
            </a:r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부분</a:t>
            </a:r>
            <a:r>
              <a:rPr lang="en-US" altLang="ko-KR" sz="1400">
                <a:solidFill>
                  <a:schemeClr val="tx1"/>
                </a:solidFill>
              </a:rPr>
              <a:t>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5826154" y="8631814"/>
            <a:ext cx="1699846" cy="34583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</a:rPr>
              <a:t>팝업창</a:t>
            </a:r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전체</a:t>
            </a:r>
            <a:r>
              <a:rPr lang="en-US" altLang="ko-KR" sz="1400">
                <a:solidFill>
                  <a:schemeClr val="tx1"/>
                </a:solidFill>
              </a:rPr>
              <a:t>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2" name="육각형 121">
            <a:extLst>
              <a:ext uri="{FF2B5EF4-FFF2-40B4-BE49-F238E27FC236}">
                <a16:creationId xmlns:a16="http://schemas.microsoft.com/office/drawing/2014/main" id="{EA9957DE-AE58-0CE9-324F-E332C6AC95D8}"/>
              </a:ext>
            </a:extLst>
          </p:cNvPr>
          <p:cNvSpPr/>
          <p:nvPr/>
        </p:nvSpPr>
        <p:spPr>
          <a:xfrm>
            <a:off x="15832012" y="9071978"/>
            <a:ext cx="1693987" cy="404232"/>
          </a:xfrm>
          <a:prstGeom prst="hexagon">
            <a:avLst>
              <a:gd name="adj" fmla="val 38574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조절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288732" y="3098667"/>
            <a:ext cx="2743200" cy="3556191"/>
            <a:chOff x="914167" y="3314700"/>
            <a:chExt cx="2743200" cy="355619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C23BEB1-2B47-5C23-43C3-78C942B8A939}"/>
                </a:ext>
              </a:extLst>
            </p:cNvPr>
            <p:cNvGrpSpPr/>
            <p:nvPr/>
          </p:nvGrpSpPr>
          <p:grpSpPr>
            <a:xfrm>
              <a:off x="914167" y="3314700"/>
              <a:ext cx="2743200" cy="3556191"/>
              <a:chOff x="1397509" y="1757008"/>
              <a:chExt cx="2743200" cy="355619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80544A-CD01-45D6-C1C6-FB8063210728}"/>
                  </a:ext>
                </a:extLst>
              </p:cNvPr>
              <p:cNvSpPr/>
              <p:nvPr/>
            </p:nvSpPr>
            <p:spPr>
              <a:xfrm>
                <a:off x="1473942" y="1907930"/>
                <a:ext cx="1066800" cy="3405269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FDB974-4B5F-B408-C3E7-F63A67136199}"/>
                  </a:ext>
                </a:extLst>
              </p:cNvPr>
              <p:cNvSpPr/>
              <p:nvPr/>
            </p:nvSpPr>
            <p:spPr>
              <a:xfrm>
                <a:off x="1397509" y="1757008"/>
                <a:ext cx="2743200" cy="43358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메인 화면</a:t>
                </a: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60876" y="3911431"/>
              <a:ext cx="1435896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화면</a:t>
              </a:r>
              <a:r>
                <a:rPr lang="en-US" altLang="ko-KR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모습</a:t>
              </a:r>
              <a:endPara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4855907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우편</a:t>
              </a:r>
            </a:p>
          </p:txBody>
        </p:sp>
        <p:sp>
          <p:nvSpPr>
            <p:cNvPr id="96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436893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</a:t>
              </a:r>
            </a:p>
          </p:txBody>
        </p:sp>
        <p:sp>
          <p:nvSpPr>
            <p:cNvPr id="97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535561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옵션</a:t>
              </a:r>
            </a:p>
          </p:txBody>
        </p:sp>
        <p:sp>
          <p:nvSpPr>
            <p:cNvPr id="98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5846507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뽑기</a:t>
              </a:r>
            </a:p>
          </p:txBody>
        </p:sp>
        <p:sp>
          <p:nvSpPr>
            <p:cNvPr id="100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0200" y="6346213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40146" y="8756125"/>
            <a:ext cx="3652175" cy="938833"/>
            <a:chOff x="547452" y="5487427"/>
            <a:chExt cx="3652175" cy="93883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우편 내용</a:t>
                </a:r>
              </a:p>
            </p:txBody>
          </p:sp>
          <p:sp>
            <p:nvSpPr>
              <p:cNvPr id="112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117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수령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우편함</a:t>
              </a:r>
            </a:p>
          </p:txBody>
        </p:sp>
      </p:grpSp>
      <p:sp>
        <p:nvSpPr>
          <p:cNvPr id="28" name="타원 27"/>
          <p:cNvSpPr/>
          <p:nvPr/>
        </p:nvSpPr>
        <p:spPr>
          <a:xfrm>
            <a:off x="1556049" y="2908271"/>
            <a:ext cx="814377" cy="814377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60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28" idx="6"/>
            <a:endCxn id="23" idx="1"/>
          </p:cNvCxnSpPr>
          <p:nvPr/>
        </p:nvCxnSpPr>
        <p:spPr>
          <a:xfrm>
            <a:off x="2370426" y="3315460"/>
            <a:ext cx="91830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94" idx="1"/>
          </p:cNvCxnSpPr>
          <p:nvPr/>
        </p:nvCxnSpPr>
        <p:spPr>
          <a:xfrm rot="10800000" flipV="1">
            <a:off x="958711" y="4813527"/>
            <a:ext cx="3016055" cy="3913784"/>
          </a:xfrm>
          <a:prstGeom prst="bentConnector2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96" idx="3"/>
            <a:endCxn id="158" idx="1"/>
          </p:cNvCxnSpPr>
          <p:nvPr/>
        </p:nvCxnSpPr>
        <p:spPr>
          <a:xfrm flipV="1">
            <a:off x="4889165" y="1891733"/>
            <a:ext cx="3462195" cy="2434820"/>
          </a:xfrm>
          <a:prstGeom prst="bentConnector3">
            <a:avLst>
              <a:gd name="adj1" fmla="val 3831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8351360" y="1663871"/>
            <a:ext cx="5669440" cy="896489"/>
            <a:chOff x="1371600" y="1757007"/>
            <a:chExt cx="4531821" cy="896489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447800" y="1907930"/>
              <a:ext cx="4350548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81905C7-A2DC-23DF-EB77-4699555DA75A}"/>
                </a:ext>
              </a:extLst>
            </p:cNvPr>
            <p:cNvSpPr/>
            <p:nvPr/>
          </p:nvSpPr>
          <p:spPr>
            <a:xfrm>
              <a:off x="1371600" y="1757007"/>
              <a:ext cx="4531821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 구성 화면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24000" y="2374281"/>
              <a:ext cx="1126893" cy="279215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파티 내용</a:t>
              </a:r>
            </a:p>
          </p:txBody>
        </p:sp>
      </p:grpSp>
      <p:sp>
        <p:nvSpPr>
          <p:cNvPr id="170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0080296" y="2270516"/>
            <a:ext cx="1502104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 부대 번호</a:t>
            </a:r>
          </a:p>
        </p:txBody>
      </p:sp>
      <p:sp>
        <p:nvSpPr>
          <p:cNvPr id="174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1706954" y="2270516"/>
            <a:ext cx="1031335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파티슬롯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66">
            <a:extLst>
              <a:ext uri="{FF2B5EF4-FFF2-40B4-BE49-F238E27FC236}">
                <a16:creationId xmlns:a16="http://schemas.microsoft.com/office/drawing/2014/main" id="{F50CC5C7-84E2-8732-11F8-5749CA80371F}"/>
              </a:ext>
            </a:extLst>
          </p:cNvPr>
          <p:cNvSpPr/>
          <p:nvPr/>
        </p:nvSpPr>
        <p:spPr>
          <a:xfrm>
            <a:off x="12862843" y="2270516"/>
            <a:ext cx="915788" cy="304801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</a:t>
            </a:r>
          </a:p>
        </p:txBody>
      </p:sp>
      <p:sp>
        <p:nvSpPr>
          <p:cNvPr id="181" name="타원 180"/>
          <p:cNvSpPr/>
          <p:nvPr/>
        </p:nvSpPr>
        <p:spPr>
          <a:xfrm>
            <a:off x="14261846" y="2169802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  <a:stCxn id="175" idx="3"/>
            <a:endCxn id="181" idx="2"/>
          </p:cNvCxnSpPr>
          <p:nvPr/>
        </p:nvCxnSpPr>
        <p:spPr>
          <a:xfrm flipV="1">
            <a:off x="13778631" y="2409092"/>
            <a:ext cx="483215" cy="1382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170" idx="2"/>
            <a:endCxn id="160" idx="2"/>
          </p:cNvCxnSpPr>
          <p:nvPr/>
        </p:nvCxnSpPr>
        <p:spPr>
          <a:xfrm rot="5400000" flipH="1">
            <a:off x="10027720" y="1779546"/>
            <a:ext cx="22814" cy="1584443"/>
          </a:xfrm>
          <a:prstGeom prst="bentConnector3">
            <a:avLst>
              <a:gd name="adj1" fmla="val -160701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2260437" y="2575892"/>
            <a:ext cx="5426" cy="52277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/>
          <p:cNvGrpSpPr/>
          <p:nvPr/>
        </p:nvGrpSpPr>
        <p:grpSpPr>
          <a:xfrm>
            <a:off x="11152060" y="3280529"/>
            <a:ext cx="4346891" cy="796171"/>
            <a:chOff x="11950317" y="3558391"/>
            <a:chExt cx="4346891" cy="796171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11950317" y="3558391"/>
              <a:ext cx="4346891" cy="745566"/>
              <a:chOff x="1447800" y="1907930"/>
              <a:chExt cx="3474652" cy="745566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447800" y="1907930"/>
                <a:ext cx="3474652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23999" y="2390768"/>
                <a:ext cx="1274275" cy="262728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보유 캐릭터 상황</a:t>
                </a:r>
              </a:p>
            </p:txBody>
          </p:sp>
        </p:grpSp>
        <p:sp>
          <p:nvSpPr>
            <p:cNvPr id="190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3859943" y="4041904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</a:p>
          </p:txBody>
        </p:sp>
        <p:sp>
          <p:nvSpPr>
            <p:cNvPr id="192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5111422" y="4041904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취소</a:t>
              </a:r>
            </a:p>
          </p:txBody>
        </p:sp>
      </p:grp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3581984" y="4078172"/>
            <a:ext cx="0" cy="53792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/>
          <p:nvPr/>
        </p:nvCxnSpPr>
        <p:spPr>
          <a:xfrm rot="10800000">
            <a:off x="14073889" y="1858437"/>
            <a:ext cx="1539254" cy="1422093"/>
          </a:xfrm>
          <a:prstGeom prst="bentConnector3">
            <a:avLst>
              <a:gd name="adj1" fmla="val -24053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10881135" y="4761023"/>
            <a:ext cx="5827720" cy="765929"/>
            <a:chOff x="11622079" y="4808919"/>
            <a:chExt cx="5827720" cy="765929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11622079" y="4808919"/>
              <a:ext cx="5827720" cy="745566"/>
              <a:chOff x="-408289" y="1907930"/>
              <a:chExt cx="4658341" cy="745566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-408289" y="1907930"/>
                <a:ext cx="4658341" cy="665376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-252445" y="2390768"/>
                <a:ext cx="1274275" cy="262728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 성능</a:t>
                </a:r>
              </a:p>
            </p:txBody>
          </p:sp>
        </p:grpSp>
        <p:sp>
          <p:nvSpPr>
            <p:cNvPr id="213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3603279" y="5262190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전직 변경</a:t>
              </a:r>
            </a:p>
          </p:txBody>
        </p:sp>
        <p:sp>
          <p:nvSpPr>
            <p:cNvPr id="21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4826693" y="5262190"/>
              <a:ext cx="1031335" cy="312658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변경</a:t>
              </a:r>
            </a:p>
          </p:txBody>
        </p:sp>
        <p:sp>
          <p:nvSpPr>
            <p:cNvPr id="215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16044563" y="5291756"/>
              <a:ext cx="1210219" cy="283091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 </a:t>
              </a:r>
              <a:r>
                <a:rPr lang="en-US" altLang="ko-KR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닫기</a:t>
              </a: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10072156" y="5905500"/>
            <a:ext cx="3652175" cy="938833"/>
            <a:chOff x="547452" y="5487427"/>
            <a:chExt cx="3652175" cy="93883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전직 목록</a:t>
                </a:r>
              </a:p>
            </p:txBody>
          </p:sp>
          <p:sp>
            <p:nvSpPr>
              <p:cNvPr id="221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222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</a:t>
                </a:r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전직 목록 화면</a:t>
              </a: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14248207" y="5905500"/>
            <a:ext cx="3652175" cy="938833"/>
            <a:chOff x="547452" y="5487427"/>
            <a:chExt cx="3652175" cy="938833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4AE0C30-C2D1-5A9F-7F2D-D21A87217205}"/>
                </a:ext>
              </a:extLst>
            </p:cNvPr>
            <p:cNvGrpSpPr/>
            <p:nvPr/>
          </p:nvGrpSpPr>
          <p:grpSpPr>
            <a:xfrm>
              <a:off x="617479" y="5679218"/>
              <a:ext cx="3515694" cy="747042"/>
              <a:chOff x="1355854" y="1907930"/>
              <a:chExt cx="3515694" cy="747042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1355854" y="1907930"/>
                <a:ext cx="3515694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9DF6AA58-DB56-42B9-A8A0-84138D3BF9EE}"/>
                  </a:ext>
                </a:extLst>
              </p:cNvPr>
              <p:cNvSpPr/>
              <p:nvPr/>
            </p:nvSpPr>
            <p:spPr>
              <a:xfrm>
                <a:off x="1505429" y="2307665"/>
                <a:ext cx="956537" cy="345831"/>
              </a:xfrm>
              <a:prstGeom prst="rect">
                <a:avLst/>
              </a:prstGeom>
              <a:solidFill>
                <a:srgbClr val="BFB895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 목록</a:t>
                </a:r>
              </a:p>
            </p:txBody>
          </p:sp>
          <p:sp>
            <p:nvSpPr>
              <p:cNvPr id="228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3873674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닫기</a:t>
                </a:r>
              </a:p>
            </p:txBody>
          </p:sp>
          <p:sp>
            <p:nvSpPr>
              <p:cNvPr id="229" name="모서리가 둥근 직사각형 66">
                <a:extLst>
                  <a:ext uri="{FF2B5EF4-FFF2-40B4-BE49-F238E27FC236}">
                    <a16:creationId xmlns:a16="http://schemas.microsoft.com/office/drawing/2014/main" id="{F50CC5C7-84E2-8732-11F8-5749CA80371F}"/>
                  </a:ext>
                </a:extLst>
              </p:cNvPr>
              <p:cNvSpPr/>
              <p:nvPr/>
            </p:nvSpPr>
            <p:spPr>
              <a:xfrm>
                <a:off x="2693497" y="2307666"/>
                <a:ext cx="914400" cy="347306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</a:t>
                </a:r>
              </a:p>
            </p:txBody>
          </p:sp>
        </p:grp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E1972527-5F1F-2C57-9667-723662E18421}"/>
                </a:ext>
              </a:extLst>
            </p:cNvPr>
            <p:cNvSpPr/>
            <p:nvPr/>
          </p:nvSpPr>
          <p:spPr>
            <a:xfrm>
              <a:off x="547452" y="5487427"/>
              <a:ext cx="3652175" cy="471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목록 화면</a:t>
              </a:r>
            </a:p>
          </p:txBody>
        </p:sp>
      </p:grp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3378002" y="5535163"/>
            <a:ext cx="0" cy="3703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14623636" y="5535163"/>
            <a:ext cx="0" cy="3703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4AE0C30-C2D1-5A9F-7F2D-D21A87217205}"/>
              </a:ext>
            </a:extLst>
          </p:cNvPr>
          <p:cNvGrpSpPr/>
          <p:nvPr/>
        </p:nvGrpSpPr>
        <p:grpSpPr>
          <a:xfrm>
            <a:off x="2360904" y="6981245"/>
            <a:ext cx="3515694" cy="747042"/>
            <a:chOff x="1355854" y="1907930"/>
            <a:chExt cx="3515694" cy="74704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C67A0541-97E0-9BAF-F0E9-F7BE90FD1675}"/>
                </a:ext>
              </a:extLst>
            </p:cNvPr>
            <p:cNvSpPr/>
            <p:nvPr/>
          </p:nvSpPr>
          <p:spPr>
            <a:xfrm>
              <a:off x="1355854" y="1907930"/>
              <a:ext cx="3515694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9DF6AA58-DB56-42B9-A8A0-84138D3BF9EE}"/>
                </a:ext>
              </a:extLst>
            </p:cNvPr>
            <p:cNvSpPr/>
            <p:nvPr/>
          </p:nvSpPr>
          <p:spPr>
            <a:xfrm>
              <a:off x="1505429" y="2307665"/>
              <a:ext cx="956537" cy="345831"/>
            </a:xfrm>
            <a:prstGeom prst="rect">
              <a:avLst/>
            </a:prstGeom>
            <a:solidFill>
              <a:srgbClr val="BFB895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뽑기 내용</a:t>
              </a:r>
            </a:p>
          </p:txBody>
        </p:sp>
        <p:sp>
          <p:nvSpPr>
            <p:cNvPr id="244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3873674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</a:t>
              </a:r>
            </a:p>
          </p:txBody>
        </p:sp>
        <p:sp>
          <p:nvSpPr>
            <p:cNvPr id="245" name="모서리가 둥근 직사각형 66">
              <a:extLst>
                <a:ext uri="{FF2B5EF4-FFF2-40B4-BE49-F238E27FC236}">
                  <a16:creationId xmlns:a16="http://schemas.microsoft.com/office/drawing/2014/main" id="{F50CC5C7-84E2-8732-11F8-5749CA80371F}"/>
                </a:ext>
              </a:extLst>
            </p:cNvPr>
            <p:cNvSpPr/>
            <p:nvPr/>
          </p:nvSpPr>
          <p:spPr>
            <a:xfrm>
              <a:off x="2693497" y="2307666"/>
              <a:ext cx="914400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</a:p>
          </p:txBody>
        </p:sp>
      </p:grpSp>
      <p:cxnSp>
        <p:nvCxnSpPr>
          <p:cNvPr id="251" name="꺾인 연결선 250"/>
          <p:cNvCxnSpPr>
            <a:stCxn id="97" idx="1"/>
          </p:cNvCxnSpPr>
          <p:nvPr/>
        </p:nvCxnSpPr>
        <p:spPr>
          <a:xfrm rot="10800000" flipV="1">
            <a:off x="1713619" y="5313232"/>
            <a:ext cx="2261146" cy="2451265"/>
          </a:xfrm>
          <a:prstGeom prst="bentConnector2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50EE21F-9ABD-BC08-BF9E-377518EF243C}"/>
              </a:ext>
            </a:extLst>
          </p:cNvPr>
          <p:cNvCxnSpPr>
            <a:cxnSpLocks/>
          </p:cNvCxnSpPr>
          <p:nvPr/>
        </p:nvCxnSpPr>
        <p:spPr>
          <a:xfrm>
            <a:off x="5410199" y="7764498"/>
            <a:ext cx="2713" cy="52790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stCxn id="98" idx="1"/>
          </p:cNvCxnSpPr>
          <p:nvPr/>
        </p:nvCxnSpPr>
        <p:spPr>
          <a:xfrm rot="10800000" flipV="1">
            <a:off x="2572685" y="5804126"/>
            <a:ext cx="1402081" cy="945951"/>
          </a:xfrm>
          <a:prstGeom prst="bentConnector3">
            <a:avLst>
              <a:gd name="adj1" fmla="val 10003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FDB974-4B5F-B408-C3E7-F63A67136199}"/>
              </a:ext>
            </a:extLst>
          </p:cNvPr>
          <p:cNvSpPr/>
          <p:nvPr/>
        </p:nvSpPr>
        <p:spPr>
          <a:xfrm>
            <a:off x="2237495" y="6820456"/>
            <a:ext cx="3832096" cy="4335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뽑기 화면</a:t>
            </a:r>
          </a:p>
        </p:txBody>
      </p:sp>
      <p:grpSp>
        <p:nvGrpSpPr>
          <p:cNvPr id="289" name="그룹 288"/>
          <p:cNvGrpSpPr/>
          <p:nvPr/>
        </p:nvGrpSpPr>
        <p:grpSpPr>
          <a:xfrm>
            <a:off x="1406405" y="7840957"/>
            <a:ext cx="1621587" cy="815579"/>
            <a:chOff x="2199779" y="6766414"/>
            <a:chExt cx="1621587" cy="815579"/>
          </a:xfrm>
        </p:grpSpPr>
        <p:grpSp>
          <p:nvGrpSpPr>
            <p:cNvPr id="268" name="그룹 267"/>
            <p:cNvGrpSpPr/>
            <p:nvPr/>
          </p:nvGrpSpPr>
          <p:grpSpPr>
            <a:xfrm>
              <a:off x="2199779" y="6766414"/>
              <a:ext cx="1621587" cy="689182"/>
              <a:chOff x="547452" y="5487427"/>
              <a:chExt cx="1621587" cy="689182"/>
            </a:xfrm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67A0541-97E0-9BAF-F0E9-F7BE90FD1675}"/>
                  </a:ext>
                </a:extLst>
              </p:cNvPr>
              <p:cNvSpPr/>
              <p:nvPr/>
            </p:nvSpPr>
            <p:spPr>
              <a:xfrm>
                <a:off x="617479" y="5679218"/>
                <a:ext cx="1491738" cy="497391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1972527-5F1F-2C57-9667-723662E18421}"/>
                  </a:ext>
                </a:extLst>
              </p:cNvPr>
              <p:cNvSpPr/>
              <p:nvPr/>
            </p:nvSpPr>
            <p:spPr>
              <a:xfrm>
                <a:off x="547452" y="5487427"/>
                <a:ext cx="1621587" cy="47127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옵션 화면</a:t>
                </a:r>
              </a:p>
            </p:txBody>
          </p:sp>
        </p:grpSp>
        <p:sp>
          <p:nvSpPr>
            <p:cNvPr id="280" name="육각형 279">
              <a:extLst>
                <a:ext uri="{FF2B5EF4-FFF2-40B4-BE49-F238E27FC236}">
                  <a16:creationId xmlns:a16="http://schemas.microsoft.com/office/drawing/2014/main" id="{EA9957DE-AE58-0CE9-324F-E332C6AC95D8}"/>
                </a:ext>
              </a:extLst>
            </p:cNvPr>
            <p:cNvSpPr/>
            <p:nvPr/>
          </p:nvSpPr>
          <p:spPr>
            <a:xfrm>
              <a:off x="2316583" y="7303494"/>
              <a:ext cx="1355137" cy="278499"/>
            </a:xfrm>
            <a:prstGeom prst="hexagon">
              <a:avLst>
                <a:gd name="adj" fmla="val 38574"/>
                <a:gd name="vf" fmla="val 11547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사운드</a:t>
              </a:r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1051047" y="3184497"/>
            <a:ext cx="4537043" cy="4414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목록 창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2E233AF5-DB02-8B25-F34E-04832117B567}"/>
              </a:ext>
            </a:extLst>
          </p:cNvPr>
          <p:cNvSpPr/>
          <p:nvPr/>
        </p:nvSpPr>
        <p:spPr>
          <a:xfrm>
            <a:off x="10768112" y="4692538"/>
            <a:ext cx="6042890" cy="4414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ko-KR" altLang="en-US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창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EED987D-9035-DAA8-E16E-26D5BF438A6B}"/>
              </a:ext>
            </a:extLst>
          </p:cNvPr>
          <p:cNvSpPr/>
          <p:nvPr/>
        </p:nvSpPr>
        <p:spPr>
          <a:xfrm>
            <a:off x="5175934" y="8320452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6ADB9-2F36-8D1B-7D9C-B3C80102740F}"/>
              </a:ext>
            </a:extLst>
          </p:cNvPr>
          <p:cNvGrpSpPr/>
          <p:nvPr/>
        </p:nvGrpSpPr>
        <p:grpSpPr>
          <a:xfrm>
            <a:off x="6448813" y="4729336"/>
            <a:ext cx="3094313" cy="903556"/>
            <a:chOff x="6982009" y="5623116"/>
            <a:chExt cx="3094313" cy="903556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EB405DB-2E9F-06D3-168B-588E4EC4647D}"/>
                </a:ext>
              </a:extLst>
            </p:cNvPr>
            <p:cNvGrpSpPr/>
            <p:nvPr/>
          </p:nvGrpSpPr>
          <p:grpSpPr>
            <a:xfrm>
              <a:off x="7010401" y="5730501"/>
              <a:ext cx="2989253" cy="796171"/>
              <a:chOff x="13410389" y="3558391"/>
              <a:chExt cx="2989253" cy="796171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3837AE4-104A-934D-5E78-A85D7E94088E}"/>
                  </a:ext>
                </a:extLst>
              </p:cNvPr>
              <p:cNvSpPr/>
              <p:nvPr/>
            </p:nvSpPr>
            <p:spPr>
              <a:xfrm>
                <a:off x="13410389" y="3558391"/>
                <a:ext cx="2989253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모서리가 둥근 직사각형 66">
                <a:extLst>
                  <a:ext uri="{FF2B5EF4-FFF2-40B4-BE49-F238E27FC236}">
                    <a16:creationId xmlns:a16="http://schemas.microsoft.com/office/drawing/2014/main" id="{5C346747-5E04-73B5-D8CE-6A9050280F4F}"/>
                  </a:ext>
                </a:extLst>
              </p:cNvPr>
              <p:cNvSpPr/>
              <p:nvPr/>
            </p:nvSpPr>
            <p:spPr>
              <a:xfrm>
                <a:off x="13556193" y="4011662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메인퀘스트</a:t>
                </a:r>
              </a:p>
            </p:txBody>
          </p:sp>
          <p:sp>
            <p:nvSpPr>
              <p:cNvPr id="125" name="모서리가 둥근 직사각형 66">
                <a:extLst>
                  <a:ext uri="{FF2B5EF4-FFF2-40B4-BE49-F238E27FC236}">
                    <a16:creationId xmlns:a16="http://schemas.microsoft.com/office/drawing/2014/main" id="{65813A44-2F00-B732-B83A-BF3E0C682D89}"/>
                  </a:ext>
                </a:extLst>
              </p:cNvPr>
              <p:cNvSpPr/>
              <p:nvPr/>
            </p:nvSpPr>
            <p:spPr>
              <a:xfrm>
                <a:off x="15111422" y="4041904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서브퀘스트</a:t>
                </a:r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484A872-5AA9-8853-1215-98AA8DEDF575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 선택 화면</a:t>
              </a:r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E0DAB5C-9C9C-0EE6-048A-0F4C8DD1AD8D}"/>
              </a:ext>
            </a:extLst>
          </p:cNvPr>
          <p:cNvCxnSpPr>
            <a:cxnSpLocks/>
            <a:stCxn id="124" idx="2"/>
            <a:endCxn id="125" idx="2"/>
          </p:cNvCxnSpPr>
          <p:nvPr/>
        </p:nvCxnSpPr>
        <p:spPr>
          <a:xfrm rot="16200000" flipH="1">
            <a:off x="7962149" y="4840156"/>
            <a:ext cx="30242" cy="1555229"/>
          </a:xfrm>
          <a:prstGeom prst="bentConnector3">
            <a:avLst>
              <a:gd name="adj1" fmla="val 85590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BB292-96CB-7BA1-A711-311615C215BD}"/>
              </a:ext>
            </a:extLst>
          </p:cNvPr>
          <p:cNvCxnSpPr/>
          <p:nvPr/>
        </p:nvCxnSpPr>
        <p:spPr>
          <a:xfrm>
            <a:off x="7971831" y="5834236"/>
            <a:ext cx="0" cy="415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A150F9F-A9BE-BC45-757D-BE8974C18F3B}"/>
              </a:ext>
            </a:extLst>
          </p:cNvPr>
          <p:cNvGrpSpPr/>
          <p:nvPr/>
        </p:nvGrpSpPr>
        <p:grpSpPr>
          <a:xfrm>
            <a:off x="6466331" y="6286500"/>
            <a:ext cx="3094313" cy="873314"/>
            <a:chOff x="6982009" y="5623116"/>
            <a:chExt cx="3094313" cy="873314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40FEB3C-01E3-8E0F-C29A-376D5F4E5066}"/>
                </a:ext>
              </a:extLst>
            </p:cNvPr>
            <p:cNvGrpSpPr/>
            <p:nvPr/>
          </p:nvGrpSpPr>
          <p:grpSpPr>
            <a:xfrm>
              <a:off x="7010401" y="5730501"/>
              <a:ext cx="2989253" cy="765929"/>
              <a:chOff x="13410389" y="3558391"/>
              <a:chExt cx="2989253" cy="765929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3C200F74-179C-898B-C58D-8A507EB2F308}"/>
                  </a:ext>
                </a:extLst>
              </p:cNvPr>
              <p:cNvSpPr/>
              <p:nvPr/>
            </p:nvSpPr>
            <p:spPr>
              <a:xfrm>
                <a:off x="13410389" y="3558391"/>
                <a:ext cx="2989253" cy="609600"/>
              </a:xfrm>
              <a:prstGeom prst="rect">
                <a:avLst/>
              </a:prstGeom>
              <a:solidFill>
                <a:srgbClr val="BFB8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66">
                <a:extLst>
                  <a:ext uri="{FF2B5EF4-FFF2-40B4-BE49-F238E27FC236}">
                    <a16:creationId xmlns:a16="http://schemas.microsoft.com/office/drawing/2014/main" id="{BC680AC2-B84E-887C-F302-B14473F88541}"/>
                  </a:ext>
                </a:extLst>
              </p:cNvPr>
              <p:cNvSpPr/>
              <p:nvPr/>
            </p:nvSpPr>
            <p:spPr>
              <a:xfrm>
                <a:off x="13556193" y="4011662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확인</a:t>
                </a:r>
              </a:p>
            </p:txBody>
          </p:sp>
          <p:sp>
            <p:nvSpPr>
              <p:cNvPr id="136" name="모서리가 둥근 직사각형 66">
                <a:extLst>
                  <a:ext uri="{FF2B5EF4-FFF2-40B4-BE49-F238E27FC236}">
                    <a16:creationId xmlns:a16="http://schemas.microsoft.com/office/drawing/2014/main" id="{FF889B36-6045-292E-ABB9-6B68B8CF6DAF}"/>
                  </a:ext>
                </a:extLst>
              </p:cNvPr>
              <p:cNvSpPr/>
              <p:nvPr/>
            </p:nvSpPr>
            <p:spPr>
              <a:xfrm>
                <a:off x="15093903" y="4008730"/>
                <a:ext cx="1153293" cy="312658"/>
              </a:xfrm>
              <a:prstGeom prst="roundRect">
                <a:avLst>
                  <a:gd name="adj" fmla="val 39234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수정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C4AEFC2-BDD5-0C5A-91A7-0A37D026A5C7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파티 선택 화면</a:t>
              </a:r>
            </a:p>
          </p:txBody>
        </p:sp>
      </p:grpSp>
      <p:cxnSp>
        <p:nvCxnSpPr>
          <p:cNvPr id="137" name="꺾인 연결선 154">
            <a:extLst>
              <a:ext uri="{FF2B5EF4-FFF2-40B4-BE49-F238E27FC236}">
                <a16:creationId xmlns:a16="http://schemas.microsoft.com/office/drawing/2014/main" id="{37442D2F-96F0-A772-8A17-2F83C7BC581D}"/>
              </a:ext>
            </a:extLst>
          </p:cNvPr>
          <p:cNvCxnSpPr>
            <a:cxnSpLocks/>
            <a:stCxn id="100" idx="3"/>
            <a:endCxn id="129" idx="1"/>
          </p:cNvCxnSpPr>
          <p:nvPr/>
        </p:nvCxnSpPr>
        <p:spPr>
          <a:xfrm flipV="1">
            <a:off x="4889165" y="4957198"/>
            <a:ext cx="1559648" cy="1346635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865FAA2-477D-4D8E-FD68-55A1E759EAAE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7217173" y="7159814"/>
            <a:ext cx="1" cy="431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BFF3BF2-6F96-4648-493F-0F9C1B353B95}"/>
              </a:ext>
            </a:extLst>
          </p:cNvPr>
          <p:cNvGrpSpPr/>
          <p:nvPr/>
        </p:nvGrpSpPr>
        <p:grpSpPr>
          <a:xfrm>
            <a:off x="6448813" y="7606631"/>
            <a:ext cx="3094313" cy="716985"/>
            <a:chOff x="6982009" y="5623116"/>
            <a:chExt cx="3094313" cy="716985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1110937-D393-D5F9-7D5F-486C5F9C798B}"/>
                </a:ext>
              </a:extLst>
            </p:cNvPr>
            <p:cNvSpPr/>
            <p:nvPr/>
          </p:nvSpPr>
          <p:spPr>
            <a:xfrm>
              <a:off x="7010401" y="5730501"/>
              <a:ext cx="2989253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A6E9D92-E04F-B44A-5B0B-ED4791E91C3C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화면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CDDC17C-CEA0-43AC-C4EE-5D5BBE4EDB17}"/>
              </a:ext>
            </a:extLst>
          </p:cNvPr>
          <p:cNvGrpSpPr/>
          <p:nvPr/>
        </p:nvGrpSpPr>
        <p:grpSpPr>
          <a:xfrm>
            <a:off x="6442192" y="8801100"/>
            <a:ext cx="3094313" cy="716985"/>
            <a:chOff x="6982009" y="5623116"/>
            <a:chExt cx="3094313" cy="716985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56AEB35-838F-60E6-D303-5CCFE367F79C}"/>
                </a:ext>
              </a:extLst>
            </p:cNvPr>
            <p:cNvSpPr/>
            <p:nvPr/>
          </p:nvSpPr>
          <p:spPr>
            <a:xfrm>
              <a:off x="7010401" y="5730501"/>
              <a:ext cx="2989253" cy="609600"/>
            </a:xfrm>
            <a:prstGeom prst="rect">
              <a:avLst/>
            </a:prstGeom>
            <a:solidFill>
              <a:srgbClr val="BF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23B4A23-E7E5-ACBE-D6A1-27CDFB77BEF3}"/>
                </a:ext>
              </a:extLst>
            </p:cNvPr>
            <p:cNvSpPr/>
            <p:nvPr/>
          </p:nvSpPr>
          <p:spPr>
            <a:xfrm>
              <a:off x="6982009" y="5623116"/>
              <a:ext cx="3094313" cy="45572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결과창</a:t>
              </a:r>
            </a:p>
          </p:txBody>
        </p:sp>
      </p:grpSp>
      <p:sp>
        <p:nvSpPr>
          <p:cNvPr id="150" name="모서리가 둥근 직사각형 66">
            <a:extLst>
              <a:ext uri="{FF2B5EF4-FFF2-40B4-BE49-F238E27FC236}">
                <a16:creationId xmlns:a16="http://schemas.microsoft.com/office/drawing/2014/main" id="{2AE78F6D-EB26-5C95-2F4F-36A50BB5FD19}"/>
              </a:ext>
            </a:extLst>
          </p:cNvPr>
          <p:cNvSpPr/>
          <p:nvPr/>
        </p:nvSpPr>
        <p:spPr>
          <a:xfrm>
            <a:off x="7419322" y="9395010"/>
            <a:ext cx="1153293" cy="31265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822E1E8-4F54-7DB7-C542-4A37CC93D288}"/>
              </a:ext>
            </a:extLst>
          </p:cNvPr>
          <p:cNvSpPr/>
          <p:nvPr/>
        </p:nvSpPr>
        <p:spPr>
          <a:xfrm>
            <a:off x="7590531" y="3414723"/>
            <a:ext cx="814377" cy="814377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60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A4DFB36-4D80-3BA3-7BF4-08FCA39292B4}"/>
              </a:ext>
            </a:extLst>
          </p:cNvPr>
          <p:cNvCxnSpPr>
            <a:cxnSpLocks/>
            <a:stCxn id="151" idx="4"/>
            <a:endCxn id="129" idx="0"/>
          </p:cNvCxnSpPr>
          <p:nvPr/>
        </p:nvCxnSpPr>
        <p:spPr>
          <a:xfrm flipH="1">
            <a:off x="7995970" y="4229100"/>
            <a:ext cx="1750" cy="50023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타원 153">
            <a:extLst>
              <a:ext uri="{FF2B5EF4-FFF2-40B4-BE49-F238E27FC236}">
                <a16:creationId xmlns:a16="http://schemas.microsoft.com/office/drawing/2014/main" id="{AC61EDBA-735E-BE58-B63E-D5D2FB4132ED}"/>
              </a:ext>
            </a:extLst>
          </p:cNvPr>
          <p:cNvSpPr/>
          <p:nvPr/>
        </p:nvSpPr>
        <p:spPr>
          <a:xfrm>
            <a:off x="9732220" y="9290077"/>
            <a:ext cx="478580" cy="478580"/>
          </a:xfrm>
          <a:prstGeom prst="ellipse">
            <a:avLst/>
          </a:prstGeom>
          <a:solidFill>
            <a:srgbClr val="FF5050"/>
          </a:solidFill>
          <a:ln w="57150">
            <a:solidFill>
              <a:srgbClr val="948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3200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71C0307C-5371-0ACD-6CCB-7F4CB5139C80}"/>
              </a:ext>
            </a:extLst>
          </p:cNvPr>
          <p:cNvCxnSpPr>
            <a:cxnSpLocks/>
            <a:stCxn id="150" idx="3"/>
            <a:endCxn id="154" idx="2"/>
          </p:cNvCxnSpPr>
          <p:nvPr/>
        </p:nvCxnSpPr>
        <p:spPr>
          <a:xfrm flipV="1">
            <a:off x="8572615" y="9529367"/>
            <a:ext cx="1159605" cy="2197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FFA17EE-F5C6-0CEC-5B32-9AC6525AF8EB}"/>
              </a:ext>
            </a:extLst>
          </p:cNvPr>
          <p:cNvCxnSpPr>
            <a:cxnSpLocks/>
          </p:cNvCxnSpPr>
          <p:nvPr/>
        </p:nvCxnSpPr>
        <p:spPr>
          <a:xfrm flipH="1">
            <a:off x="8839199" y="8370069"/>
            <a:ext cx="1" cy="431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DF6AA58-DB56-42B9-A8A0-84138D3BF9EE}"/>
              </a:ext>
            </a:extLst>
          </p:cNvPr>
          <p:cNvSpPr/>
          <p:nvPr/>
        </p:nvSpPr>
        <p:spPr>
          <a:xfrm>
            <a:off x="6623009" y="8082440"/>
            <a:ext cx="1143941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 스토리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A947580-2AB6-DF6E-A5EA-49F6656A4A89}"/>
              </a:ext>
            </a:extLst>
          </p:cNvPr>
          <p:cNvSpPr/>
          <p:nvPr/>
        </p:nvSpPr>
        <p:spPr>
          <a:xfrm>
            <a:off x="8247259" y="8082440"/>
            <a:ext cx="1143941" cy="345831"/>
          </a:xfrm>
          <a:prstGeom prst="rect">
            <a:avLst/>
          </a:prstGeom>
          <a:solidFill>
            <a:srgbClr val="BFB895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전투화면</a:t>
            </a:r>
            <a:endParaRPr lang="ko-KR" altLang="en-US" sz="1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화살표: 오른쪽 3">
            <a:extLst>
              <a:ext uri="{FF2B5EF4-FFF2-40B4-BE49-F238E27FC236}">
                <a16:creationId xmlns:a16="http://schemas.microsoft.com/office/drawing/2014/main" id="{4838F3B4-8699-6C89-5D61-7C43F767F2DC}"/>
              </a:ext>
            </a:extLst>
          </p:cNvPr>
          <p:cNvSpPr/>
          <p:nvPr/>
        </p:nvSpPr>
        <p:spPr>
          <a:xfrm>
            <a:off x="7862278" y="8147547"/>
            <a:ext cx="289652" cy="280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556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381000" y="2552700"/>
            <a:ext cx="9797989" cy="7162800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3750" y="1697009"/>
            <a:ext cx="4000500" cy="7032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화면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22943" y="6145768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14554200" y="6591300"/>
            <a:ext cx="3124200" cy="2590800"/>
            <a:chOff x="14554200" y="6972300"/>
            <a:chExt cx="3124200" cy="259080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14554200" y="6972300"/>
              <a:ext cx="3124200" cy="2590800"/>
            </a:xfrm>
            <a:prstGeom prst="roundRect">
              <a:avLst>
                <a:gd name="adj" fmla="val 759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4789434" y="7200900"/>
              <a:ext cx="1125443" cy="4193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4782800" y="8078391"/>
              <a:ext cx="1132077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</a:t>
              </a: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4789434" y="8883793"/>
              <a:ext cx="1125443" cy="4156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6330906" y="7205882"/>
              <a:ext cx="1132077" cy="4156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 행동</a:t>
              </a:r>
            </a:p>
          </p:txBody>
        </p:sp>
        <p:sp>
          <p:nvSpPr>
            <p:cNvPr id="184" name="다이아몬드 183"/>
            <p:cNvSpPr/>
            <p:nvPr/>
          </p:nvSpPr>
          <p:spPr>
            <a:xfrm>
              <a:off x="16330905" y="8044232"/>
              <a:ext cx="1132077" cy="41562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16330905" y="8882582"/>
              <a:ext cx="1139384" cy="415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</a:t>
              </a: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2420600" y="1441089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플레이하는 유저가 어떤 순서로 플레이하게 될 지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AC09AB3-1230-5340-272B-879F22A3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293" y="2619444"/>
            <a:ext cx="4200603" cy="694365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7020B69A-8DE1-4CA2-E775-C31522323773}"/>
              </a:ext>
            </a:extLst>
          </p:cNvPr>
          <p:cNvSpPr/>
          <p:nvPr/>
        </p:nvSpPr>
        <p:spPr>
          <a:xfrm>
            <a:off x="11658600" y="3141409"/>
            <a:ext cx="481512" cy="4498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292A55-9503-DC24-B4B4-EC307DCEA7B2}"/>
              </a:ext>
            </a:extLst>
          </p:cNvPr>
          <p:cNvSpPr/>
          <p:nvPr/>
        </p:nvSpPr>
        <p:spPr>
          <a:xfrm>
            <a:off x="11059152" y="3441270"/>
            <a:ext cx="441010" cy="271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021C7-89E1-38C2-BADA-D2A544A68B23}"/>
              </a:ext>
            </a:extLst>
          </p:cNvPr>
          <p:cNvSpPr/>
          <p:nvPr/>
        </p:nvSpPr>
        <p:spPr>
          <a:xfrm>
            <a:off x="3526971" y="3688421"/>
            <a:ext cx="2111829" cy="562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턴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05CC8B-481C-7141-77CC-6CBE491C6ECF}"/>
              </a:ext>
            </a:extLst>
          </p:cNvPr>
          <p:cNvCxnSpPr>
            <a:cxnSpLocks/>
          </p:cNvCxnSpPr>
          <p:nvPr/>
        </p:nvCxnSpPr>
        <p:spPr>
          <a:xfrm>
            <a:off x="4582885" y="4421243"/>
            <a:ext cx="0" cy="38795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90">
            <a:extLst>
              <a:ext uri="{FF2B5EF4-FFF2-40B4-BE49-F238E27FC236}">
                <a16:creationId xmlns:a16="http://schemas.microsoft.com/office/drawing/2014/main" id="{FC46C96E-3268-E27C-C1F5-2BF899DBDAA5}"/>
              </a:ext>
            </a:extLst>
          </p:cNvPr>
          <p:cNvSpPr/>
          <p:nvPr/>
        </p:nvSpPr>
        <p:spPr>
          <a:xfrm>
            <a:off x="3526971" y="2906385"/>
            <a:ext cx="2111829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등장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5C97491-C1AA-19CF-FB18-F9A2EADEBBF4}"/>
              </a:ext>
            </a:extLst>
          </p:cNvPr>
          <p:cNvCxnSpPr>
            <a:cxnSpLocks/>
            <a:stCxn id="39" idx="2"/>
            <a:endCxn id="36" idx="0"/>
          </p:cNvCxnSpPr>
          <p:nvPr/>
        </p:nvCxnSpPr>
        <p:spPr>
          <a:xfrm>
            <a:off x="4582886" y="3322010"/>
            <a:ext cx="0" cy="3664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52">
            <a:extLst>
              <a:ext uri="{FF2B5EF4-FFF2-40B4-BE49-F238E27FC236}">
                <a16:creationId xmlns:a16="http://schemas.microsoft.com/office/drawing/2014/main" id="{D432CB7F-0738-D447-37A0-EFB2AB4461E8}"/>
              </a:ext>
            </a:extLst>
          </p:cNvPr>
          <p:cNvCxnSpPr>
            <a:cxnSpLocks/>
            <a:stCxn id="75" idx="1"/>
            <a:endCxn id="46" idx="0"/>
          </p:cNvCxnSpPr>
          <p:nvPr/>
        </p:nvCxnSpPr>
        <p:spPr>
          <a:xfrm rot="10800000" flipV="1">
            <a:off x="2264965" y="5046513"/>
            <a:ext cx="1262006" cy="847282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52">
            <a:extLst>
              <a:ext uri="{FF2B5EF4-FFF2-40B4-BE49-F238E27FC236}">
                <a16:creationId xmlns:a16="http://schemas.microsoft.com/office/drawing/2014/main" id="{B6852F2E-3C3A-21DA-8647-AC2AC4000AAD}"/>
              </a:ext>
            </a:extLst>
          </p:cNvPr>
          <p:cNvCxnSpPr>
            <a:cxnSpLocks/>
            <a:stCxn id="75" idx="3"/>
            <a:endCxn id="48" idx="0"/>
          </p:cNvCxnSpPr>
          <p:nvPr/>
        </p:nvCxnSpPr>
        <p:spPr>
          <a:xfrm>
            <a:off x="5638800" y="5046513"/>
            <a:ext cx="1137407" cy="847282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BD3D79DC-F823-B936-C68F-B8BDBA7ED8B6}"/>
              </a:ext>
            </a:extLst>
          </p:cNvPr>
          <p:cNvSpPr/>
          <p:nvPr/>
        </p:nvSpPr>
        <p:spPr>
          <a:xfrm>
            <a:off x="493518" y="5893795"/>
            <a:ext cx="3542893" cy="125535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endParaRPr lang="en-US" altLang="ko-KR" sz="16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수치 밑으로 떨어졌는가</a:t>
            </a:r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572C03E-C02E-9726-04F8-D56C9C36DDD7}"/>
              </a:ext>
            </a:extLst>
          </p:cNvPr>
          <p:cNvSpPr/>
          <p:nvPr/>
        </p:nvSpPr>
        <p:spPr>
          <a:xfrm>
            <a:off x="5217919" y="5893795"/>
            <a:ext cx="3116576" cy="125535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공격을</a:t>
            </a:r>
            <a:endParaRPr lang="en-US" altLang="ko-KR" sz="16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때인가</a:t>
            </a:r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endParaRPr lang="ko-KR" altLang="en-US" sz="16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DD5777-BDA2-BBF6-1D9F-FDD69E7BC52E}"/>
              </a:ext>
            </a:extLst>
          </p:cNvPr>
          <p:cNvSpPr txBox="1"/>
          <p:nvPr/>
        </p:nvSpPr>
        <p:spPr>
          <a:xfrm>
            <a:off x="1587418" y="7178902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184">
            <a:extLst>
              <a:ext uri="{FF2B5EF4-FFF2-40B4-BE49-F238E27FC236}">
                <a16:creationId xmlns:a16="http://schemas.microsoft.com/office/drawing/2014/main" id="{E161E104-02B4-F204-B8B5-9BA4E06F5AB8}"/>
              </a:ext>
            </a:extLst>
          </p:cNvPr>
          <p:cNvSpPr/>
          <p:nvPr/>
        </p:nvSpPr>
        <p:spPr>
          <a:xfrm>
            <a:off x="8911492" y="6313661"/>
            <a:ext cx="1139384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일반공격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A03A9F-93CB-8F36-E7D9-9D68E3BB5E80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014560" y="6515100"/>
            <a:ext cx="1203359" cy="637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F938941-EDD7-8B40-F035-BC81B121831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358528" y="6521474"/>
            <a:ext cx="55296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1F6364C-6F28-2B85-9570-9D8473A7228D}"/>
              </a:ext>
            </a:extLst>
          </p:cNvPr>
          <p:cNvSpPr txBox="1"/>
          <p:nvPr/>
        </p:nvSpPr>
        <p:spPr>
          <a:xfrm>
            <a:off x="8297669" y="6579375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1903484-CC31-D53F-DE38-DC8B03DF85C5}"/>
              </a:ext>
            </a:extLst>
          </p:cNvPr>
          <p:cNvCxnSpPr>
            <a:cxnSpLocks/>
            <a:stCxn id="44" idx="3"/>
            <a:endCxn id="72" idx="1"/>
          </p:cNvCxnSpPr>
          <p:nvPr/>
        </p:nvCxnSpPr>
        <p:spPr>
          <a:xfrm>
            <a:off x="3251253" y="8092483"/>
            <a:ext cx="550497" cy="203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5538D25-44A0-EB44-2EA4-ADB47240A47E}"/>
              </a:ext>
            </a:extLst>
          </p:cNvPr>
          <p:cNvCxnSpPr>
            <a:cxnSpLocks/>
          </p:cNvCxnSpPr>
          <p:nvPr/>
        </p:nvCxnSpPr>
        <p:spPr>
          <a:xfrm>
            <a:off x="6770747" y="7149153"/>
            <a:ext cx="0" cy="12709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184">
            <a:extLst>
              <a:ext uri="{FF2B5EF4-FFF2-40B4-BE49-F238E27FC236}">
                <a16:creationId xmlns:a16="http://schemas.microsoft.com/office/drawing/2014/main" id="{9D42C123-7A61-08EC-C431-65E777130674}"/>
              </a:ext>
            </a:extLst>
          </p:cNvPr>
          <p:cNvSpPr/>
          <p:nvPr/>
        </p:nvSpPr>
        <p:spPr>
          <a:xfrm>
            <a:off x="3801750" y="7886700"/>
            <a:ext cx="1426737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특수공격</a:t>
            </a:r>
          </a:p>
        </p:txBody>
      </p:sp>
      <p:sp>
        <p:nvSpPr>
          <p:cNvPr id="73" name="모서리가 둥근 직사각형 184">
            <a:extLst>
              <a:ext uri="{FF2B5EF4-FFF2-40B4-BE49-F238E27FC236}">
                <a16:creationId xmlns:a16="http://schemas.microsoft.com/office/drawing/2014/main" id="{10663C5D-247E-AD7D-9C4A-DE668AA759C3}"/>
              </a:ext>
            </a:extLst>
          </p:cNvPr>
          <p:cNvSpPr/>
          <p:nvPr/>
        </p:nvSpPr>
        <p:spPr>
          <a:xfrm>
            <a:off x="6057378" y="8461675"/>
            <a:ext cx="1426737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특수공격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633896-882A-2075-D6CD-2FCA09D25542}"/>
              </a:ext>
            </a:extLst>
          </p:cNvPr>
          <p:cNvSpPr txBox="1"/>
          <p:nvPr/>
        </p:nvSpPr>
        <p:spPr>
          <a:xfrm>
            <a:off x="6142301" y="7588029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모서리가 둥근 직사각형 90">
            <a:extLst>
              <a:ext uri="{FF2B5EF4-FFF2-40B4-BE49-F238E27FC236}">
                <a16:creationId xmlns:a16="http://schemas.microsoft.com/office/drawing/2014/main" id="{51BDC0A7-FF5F-90F0-95BE-F5B491575118}"/>
              </a:ext>
            </a:extLst>
          </p:cNvPr>
          <p:cNvSpPr/>
          <p:nvPr/>
        </p:nvSpPr>
        <p:spPr>
          <a:xfrm>
            <a:off x="3526971" y="4838700"/>
            <a:ext cx="2111829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턴</a:t>
            </a:r>
          </a:p>
        </p:txBody>
      </p:sp>
      <p:sp>
        <p:nvSpPr>
          <p:cNvPr id="76" name="모서리가 둥근 직사각형 66">
            <a:extLst>
              <a:ext uri="{FF2B5EF4-FFF2-40B4-BE49-F238E27FC236}">
                <a16:creationId xmlns:a16="http://schemas.microsoft.com/office/drawing/2014/main" id="{86231657-21C9-CBA9-68FC-5867D97D77E9}"/>
              </a:ext>
            </a:extLst>
          </p:cNvPr>
          <p:cNvSpPr/>
          <p:nvPr/>
        </p:nvSpPr>
        <p:spPr>
          <a:xfrm>
            <a:off x="4089272" y="4104045"/>
            <a:ext cx="979283" cy="317197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D3D79DC-F823-B936-C68F-B8BDBA7ED8B6}"/>
              </a:ext>
            </a:extLst>
          </p:cNvPr>
          <p:cNvSpPr/>
          <p:nvPr/>
        </p:nvSpPr>
        <p:spPr>
          <a:xfrm>
            <a:off x="1278534" y="7658100"/>
            <a:ext cx="1972719" cy="86876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</a:t>
            </a:r>
            <a:r>
              <a:rPr lang="en-US" altLang="ko-KR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1903484-CC31-D53F-DE38-DC8B03DF85C5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flipH="1">
            <a:off x="2264894" y="7149153"/>
            <a:ext cx="71" cy="5089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1903484-CC31-D53F-DE38-DC8B03DF85C5}"/>
              </a:ext>
            </a:extLst>
          </p:cNvPr>
          <p:cNvCxnSpPr>
            <a:cxnSpLocks/>
          </p:cNvCxnSpPr>
          <p:nvPr/>
        </p:nvCxnSpPr>
        <p:spPr>
          <a:xfrm flipH="1">
            <a:off x="2264893" y="8501582"/>
            <a:ext cx="71" cy="5089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184">
            <a:extLst>
              <a:ext uri="{FF2B5EF4-FFF2-40B4-BE49-F238E27FC236}">
                <a16:creationId xmlns:a16="http://schemas.microsoft.com/office/drawing/2014/main" id="{9D42C123-7A61-08EC-C431-65E777130674}"/>
              </a:ext>
            </a:extLst>
          </p:cNvPr>
          <p:cNvSpPr/>
          <p:nvPr/>
        </p:nvSpPr>
        <p:spPr>
          <a:xfrm>
            <a:off x="1587418" y="9036534"/>
            <a:ext cx="1426737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죽음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DD5777-BDA2-BBF6-1D9F-FDD69E7BC52E}"/>
              </a:ext>
            </a:extLst>
          </p:cNvPr>
          <p:cNvSpPr txBox="1"/>
          <p:nvPr/>
        </p:nvSpPr>
        <p:spPr>
          <a:xfrm>
            <a:off x="1587418" y="8484821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66322" y="7669768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64899" y="3206821"/>
            <a:ext cx="494254" cy="51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2</a:t>
            </a:r>
            <a:endParaRPr lang="ko-KR" altLang="en-US" sz="3600"/>
          </a:p>
        </p:txBody>
      </p:sp>
      <p:sp>
        <p:nvSpPr>
          <p:cNvPr id="56" name="타원 55"/>
          <p:cNvSpPr/>
          <p:nvPr/>
        </p:nvSpPr>
        <p:spPr>
          <a:xfrm>
            <a:off x="11357759" y="2795642"/>
            <a:ext cx="494254" cy="51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1</a:t>
            </a:r>
            <a:endParaRPr lang="ko-KR" altLang="en-US" sz="3600"/>
          </a:p>
        </p:txBody>
      </p:sp>
      <p:sp>
        <p:nvSpPr>
          <p:cNvPr id="57" name="타원 56"/>
          <p:cNvSpPr/>
          <p:nvPr/>
        </p:nvSpPr>
        <p:spPr>
          <a:xfrm>
            <a:off x="1236270" y="5799597"/>
            <a:ext cx="494254" cy="51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1</a:t>
            </a:r>
            <a:endParaRPr lang="ko-KR" altLang="en-US" sz="3600"/>
          </a:p>
        </p:txBody>
      </p:sp>
      <p:sp>
        <p:nvSpPr>
          <p:cNvPr id="59" name="타원 58"/>
          <p:cNvSpPr/>
          <p:nvPr/>
        </p:nvSpPr>
        <p:spPr>
          <a:xfrm>
            <a:off x="5941938" y="5758172"/>
            <a:ext cx="494254" cy="51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2</a:t>
            </a:r>
            <a:endParaRPr lang="ko-KR" altLang="en-US" sz="3600"/>
          </a:p>
        </p:txBody>
      </p:sp>
      <p:sp>
        <p:nvSpPr>
          <p:cNvPr id="13" name="직사각형 12"/>
          <p:cNvSpPr/>
          <p:nvPr/>
        </p:nvSpPr>
        <p:spPr>
          <a:xfrm>
            <a:off x="14941737" y="3309706"/>
            <a:ext cx="2911761" cy="2020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보스 턴이 지날때마다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마름모 칸에 색이 채워지고 다 찼다면 다음 공격은 특수 공격</a:t>
            </a:r>
          </a:p>
        </p:txBody>
      </p:sp>
      <p:sp>
        <p:nvSpPr>
          <p:cNvPr id="60" name="타원 59"/>
          <p:cNvSpPr/>
          <p:nvPr/>
        </p:nvSpPr>
        <p:spPr>
          <a:xfrm>
            <a:off x="14500299" y="2916512"/>
            <a:ext cx="851531" cy="885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2</a:t>
            </a:r>
            <a:endParaRPr lang="ko-KR" altLang="en-US" sz="3600"/>
          </a:p>
        </p:txBody>
      </p:sp>
      <p:cxnSp>
        <p:nvCxnSpPr>
          <p:cNvPr id="17" name="꺾인 연결선 16"/>
          <p:cNvCxnSpPr>
            <a:stCxn id="85" idx="2"/>
            <a:endCxn id="13" idx="1"/>
          </p:cNvCxnSpPr>
          <p:nvPr/>
        </p:nvCxnSpPr>
        <p:spPr>
          <a:xfrm rot="16200000" flipH="1">
            <a:off x="12807147" y="2185376"/>
            <a:ext cx="607100" cy="3662080"/>
          </a:xfrm>
          <a:prstGeom prst="bentConnector2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30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5" grpId="0" animBg="1"/>
      <p:bldP spid="85" grpId="0" animBg="1"/>
      <p:bldP spid="46" grpId="0" animBg="1"/>
      <p:bldP spid="48" grpId="0" animBg="1"/>
      <p:bldP spid="51" grpId="0"/>
      <p:bldP spid="54" grpId="0" animBg="1"/>
      <p:bldP spid="68" grpId="0"/>
      <p:bldP spid="72" grpId="0" animBg="1"/>
      <p:bldP spid="73" grpId="0" animBg="1"/>
      <p:bldP spid="74" grpId="0"/>
      <p:bldP spid="44" grpId="0" animBg="1"/>
      <p:bldP spid="52" grpId="0" animBg="1"/>
      <p:bldP spid="53" grpId="0"/>
      <p:bldP spid="55" grpId="0"/>
      <p:bldP spid="12" grpId="0" animBg="1"/>
      <p:bldP spid="56" grpId="0" animBg="1"/>
      <p:bldP spid="57" grpId="0" animBg="1"/>
      <p:bldP spid="59" grpId="0" animBg="1"/>
      <p:bldP spid="13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구성</a:t>
            </a:r>
            <a:endParaRPr lang="en-US" altLang="ko-KR" sz="6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9154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2010104"/>
            <a:ext cx="8534399" cy="8840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arenR"/>
            </a:pP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수호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수호 스킬 혜택 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%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증가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ko-KR" altLang="en-US" u="sng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도발 스킬과 데미지 감소 스킬로 파티의 안정성 부분을 담당하는 역할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도발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공격의 무조건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타겟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전체 데미지 감소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다음 보스턴 공격력 데미지 감소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 스킬 혜택 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%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증가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u="sng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공격적인 스킬들로 보스의 체력을 깎는 역할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턴 공격력 증가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특정 턴동안 공격력 증가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단일 공격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공격력의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%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만큼 데미지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치유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치유 스킬 혜택 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%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증가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 치유를 통한 지속성을 담당하는 역할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단일 힐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특정 캐릭터를 대량 힐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전체 힐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 전체 힐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지원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성공 확률 혜택 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%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증가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u="sng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다양한 매즈기로 던전 진행의 편의성을 담당하는 역할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데미지 감소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공격력 감소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방어력 감소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방어력 감소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>
            <a:endCxn id="9" idx="2"/>
          </p:cNvCxnSpPr>
          <p:nvPr/>
        </p:nvCxnSpPr>
        <p:spPr>
          <a:xfrm>
            <a:off x="9143999" y="1257300"/>
            <a:ext cx="0" cy="8915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B4DE3F-B74A-0F07-158D-D0EC0B5B6B40}"/>
              </a:ext>
            </a:extLst>
          </p:cNvPr>
          <p:cNvSpPr/>
          <p:nvPr/>
        </p:nvSpPr>
        <p:spPr>
          <a:xfrm>
            <a:off x="2743199" y="1318618"/>
            <a:ext cx="4495799" cy="631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역할 </a:t>
            </a:r>
            <a:r>
              <a:rPr lang="en-US" altLang="ko-KR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78820B2A-E433-B664-E5FE-C7AB54225330}"/>
              </a:ext>
            </a:extLst>
          </p:cNvPr>
          <p:cNvSpPr txBox="1"/>
          <p:nvPr/>
        </p:nvSpPr>
        <p:spPr>
          <a:xfrm>
            <a:off x="9315450" y="2010104"/>
            <a:ext cx="8534399" cy="4280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전체 공격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파티 전체 공격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전체 받는 데미지 증가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파티의 특정 턴동안 받는 데미지 증가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사용 금지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파티의 특정 턴동안 스킬 사용 금지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5D1AD-551D-26EC-85DE-CA298E3C614F}"/>
              </a:ext>
            </a:extLst>
          </p:cNvPr>
          <p:cNvSpPr/>
          <p:nvPr/>
        </p:nvSpPr>
        <p:spPr>
          <a:xfrm>
            <a:off x="11601449" y="1318618"/>
            <a:ext cx="4495799" cy="631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스킬</a:t>
            </a:r>
          </a:p>
        </p:txBody>
      </p:sp>
    </p:spTree>
    <p:extLst>
      <p:ext uri="{BB962C8B-B14F-4D97-AF65-F5344CB8AC3E}">
        <p14:creationId xmlns:p14="http://schemas.microsoft.com/office/powerpoint/2010/main" val="527057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6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9154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1" y="2010104"/>
            <a:ext cx="6477000" cy="5932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 타입에서 구현</a:t>
            </a:r>
            <a:endParaRPr lang="en-US" altLang="ko-KR" sz="24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228600" lvl="0" indent="-228600">
              <a:lnSpc>
                <a:spcPct val="150000"/>
              </a:lnSpc>
              <a:buAutoNum type="arabicParenR"/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</a:t>
            </a: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몬스터의 턴 구현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68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렙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3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가지의 스킬 구현 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간단한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특수공격 구현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간단한 플레이 경험을 위한 던전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적은 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HP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를 기반으로 짧은 클리어 시간</a:t>
            </a:r>
            <a:endParaRPr lang="en-US" altLang="ko-KR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핵심 사항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던전 진행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활용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오브젝트간의 상호작용에 초점을 두고 진행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클리어 화면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경험치 획득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레벨업 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이후 열리는 전직과 스킬 세팅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58000" y="1317842"/>
            <a:ext cx="0" cy="8915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B4DE3F-B74A-0F07-158D-D0EC0B5B6B40}"/>
              </a:ext>
            </a:extLst>
          </p:cNvPr>
          <p:cNvSpPr/>
          <p:nvPr/>
        </p:nvSpPr>
        <p:spPr>
          <a:xfrm>
            <a:off x="2124073" y="1317842"/>
            <a:ext cx="2057401" cy="631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en-US" altLang="ko-KR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던전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4DE3F-B74A-0F07-158D-D0EC0B5B6B40}"/>
              </a:ext>
            </a:extLst>
          </p:cNvPr>
          <p:cNvSpPr/>
          <p:nvPr/>
        </p:nvSpPr>
        <p:spPr>
          <a:xfrm>
            <a:off x="8115300" y="1317842"/>
            <a:ext cx="2057401" cy="631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en-US" altLang="ko-KR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던전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1430000" y="1317842"/>
            <a:ext cx="0" cy="8915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B4DE3F-B74A-0F07-158D-D0EC0B5B6B40}"/>
              </a:ext>
            </a:extLst>
          </p:cNvPr>
          <p:cNvSpPr/>
          <p:nvPr/>
        </p:nvSpPr>
        <p:spPr>
          <a:xfrm>
            <a:off x="13754101" y="1295517"/>
            <a:ext cx="2057401" cy="631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en-US" altLang="ko-KR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던전 </a:t>
            </a:r>
          </a:p>
        </p:txBody>
      </p:sp>
      <p:sp>
        <p:nvSpPr>
          <p:cNvPr id="18" name="Object 8"/>
          <p:cNvSpPr txBox="1"/>
          <p:nvPr/>
        </p:nvSpPr>
        <p:spPr>
          <a:xfrm>
            <a:off x="6944638" y="2010104"/>
            <a:ext cx="4561565" cy="3864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버전에서 구현</a:t>
            </a:r>
            <a:endParaRPr lang="en-US" altLang="ko-KR" sz="24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228600" lvl="0" indent="-228600">
              <a:lnSpc>
                <a:spcPct val="150000"/>
              </a:lnSpc>
              <a:buAutoNum type="arabicParenR"/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전직과 스킬 획득 및 변경 구현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확장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/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변경점에 대한 보스 상호작용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핵심 사항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확장도 적용</a:t>
            </a: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: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활용에 대한 상호작용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길어지는 전투에 대한 버그 사항 확인</a:t>
            </a:r>
            <a:endParaRPr lang="en-US" altLang="ko-KR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757A934-0964-6AAD-4C9D-040CB97DB141}"/>
              </a:ext>
            </a:extLst>
          </p:cNvPr>
          <p:cNvSpPr txBox="1"/>
          <p:nvPr/>
        </p:nvSpPr>
        <p:spPr>
          <a:xfrm>
            <a:off x="11506204" y="1899494"/>
            <a:ext cx="6553196" cy="4995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버전에서 구현</a:t>
            </a:r>
            <a:endParaRPr lang="en-US" altLang="ko-KR" sz="24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228600" lvl="0" indent="-228600">
              <a:lnSpc>
                <a:spcPct val="150000"/>
              </a:lnSpc>
              <a:buAutoNum type="arabicParenR"/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역할군 구현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역할군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특수 패턴 구현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 특수 패턴 구현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9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4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핵심 사항</a:t>
            </a:r>
            <a:endParaRPr lang="en-US" altLang="ko-KR" u="sng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 특수 패턴과 역할군의 등장으로 인한 변경점에 대한 상호작용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en-US" altLang="ko-KR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현재까지 구현 사항에 대한 작동사항 확인</a:t>
            </a:r>
            <a:endParaRPr lang="en-US" altLang="ko-KR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20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3158179" y="2439667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UI ]</a:t>
            </a:r>
            <a:endParaRPr lang="en-US" sz="9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 </a:t>
            </a: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53012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</a:p>
          <a:p>
            <a:pPr lvl="0"/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UI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모작 컨셉 화면</a:t>
            </a:r>
            <a:endParaRPr lang="en-US" altLang="ko-KR" sz="6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31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버튼 컨셉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판타지 스러움과 잘 어울리는 버튼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텍스트 컨셉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읽어야 되는 텍스트가 많아서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(ex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내용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최대한 읽기 편한 폰트 활용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UI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배치</a:t>
            </a: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및 활용도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배치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몬스터의 위치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체력바와 같은 큰 틀의 범주는 원작을 따라감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무료 에셋을 활용하는 만큼 제한된 표현 안에서 유기적인 조합으로 활용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우려사항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필요 에셋을 찾지 못했을 경우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원작의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를 편집해서 쓰는 부분도 고려중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AE4CFCAC-884D-B68D-0BC2-1F03CBF9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333500"/>
            <a:ext cx="2133600" cy="394848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8CBD8E0-28B9-062B-2114-73DB0808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1333500"/>
            <a:ext cx="2239537" cy="38100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65E905A-25F8-73B4-3C91-01E23E99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5358188"/>
            <a:ext cx="2293666" cy="426243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8932E211-E358-3E8B-8D4A-09FCFBB45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333500"/>
            <a:ext cx="3214299" cy="468779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0A1F204-6415-D94A-0827-D1E7F9B67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1400" y="6311265"/>
            <a:ext cx="2590800" cy="32666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74A5270-ADBE-0293-9506-BF497B18B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8929" y="5368635"/>
            <a:ext cx="2919827" cy="4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25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4973609" y="6426783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</a:t>
            </a:r>
            <a:r>
              <a:rPr 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4973608" y="7249438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242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56516" y="1333500"/>
            <a:ext cx="309732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초기 화면 생성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첫 던전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레벨업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04995"/>
              </p:ext>
            </p:extLst>
          </p:nvPr>
        </p:nvGraphicFramePr>
        <p:xfrm>
          <a:off x="6324600" y="2400300"/>
          <a:ext cx="56388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672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7680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(06.30~07.08)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변경 시스템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11171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전직으로 인한 스킬창 확장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 화면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변경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11520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(07.09~07.12)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패턴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 타입에 비해 높은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길어지는 전투에서의 버그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1117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(07.13~07.15)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상호작용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1117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(07.16~07.18)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44947"/>
              </p:ext>
            </p:extLst>
          </p:nvPr>
        </p:nvGraphicFramePr>
        <p:xfrm>
          <a:off x="485775" y="2400300"/>
          <a:ext cx="5638800" cy="6980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3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80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(06.16~06.17)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(06.18~06.19)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 화면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7464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버튼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59271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(06.20~06.23)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상황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015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스토리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선택 창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화면으로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948949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(06.24~06.26)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공격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(06.27~06.29)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화면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69066"/>
                  </a:ext>
                </a:extLst>
              </a:tr>
              <a:tr h="6036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889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22120"/>
              </p:ext>
            </p:extLst>
          </p:nvPr>
        </p:nvGraphicFramePr>
        <p:xfrm>
          <a:off x="12163424" y="2385164"/>
          <a:ext cx="5638800" cy="198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(07.19~07.23)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 생성 및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(07.24~07.28)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특수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(07.29~08.01)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89731" y="1333500"/>
            <a:ext cx="31085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 패턴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41567" y="1333500"/>
            <a:ext cx="288252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테스트 던전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2C96D17-F6AC-B01F-B9E9-63B6A0F806B5}"/>
              </a:ext>
            </a:extLst>
          </p:cNvPr>
          <p:cNvCxnSpPr>
            <a:cxnSpLocks/>
          </p:cNvCxnSpPr>
          <p:nvPr/>
        </p:nvCxnSpPr>
        <p:spPr>
          <a:xfrm>
            <a:off x="2286000" y="40005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E7A770-EB59-1F4B-A116-9C3492AB554D}"/>
              </a:ext>
            </a:extLst>
          </p:cNvPr>
          <p:cNvCxnSpPr>
            <a:cxnSpLocks/>
          </p:cNvCxnSpPr>
          <p:nvPr/>
        </p:nvCxnSpPr>
        <p:spPr>
          <a:xfrm>
            <a:off x="2286000" y="53721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20420A-4999-D630-3717-BA62419E7E87}"/>
              </a:ext>
            </a:extLst>
          </p:cNvPr>
          <p:cNvCxnSpPr>
            <a:cxnSpLocks/>
          </p:cNvCxnSpPr>
          <p:nvPr/>
        </p:nvCxnSpPr>
        <p:spPr>
          <a:xfrm>
            <a:off x="2286000" y="6937491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256BCAB-D36B-C3B2-DD53-E443FA549A46}"/>
              </a:ext>
            </a:extLst>
          </p:cNvPr>
          <p:cNvCxnSpPr>
            <a:cxnSpLocks/>
          </p:cNvCxnSpPr>
          <p:nvPr/>
        </p:nvCxnSpPr>
        <p:spPr>
          <a:xfrm>
            <a:off x="2286000" y="8698266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98132-D9CA-65B8-F613-A9C1E54255C0}"/>
              </a:ext>
            </a:extLst>
          </p:cNvPr>
          <p:cNvCxnSpPr>
            <a:cxnSpLocks/>
          </p:cNvCxnSpPr>
          <p:nvPr/>
        </p:nvCxnSpPr>
        <p:spPr>
          <a:xfrm>
            <a:off x="8153400" y="3771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5882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6000" b="1" kern="0" spc="-300">
                  <a:solidFill>
                    <a:srgbClr val="0F0F0E"/>
                  </a:solidFill>
                  <a:latin typeface="맑은 고딕"/>
                  <a:ea typeface="맑은 고딕"/>
                  <a:cs typeface="Gmarket Sans Bold"/>
                </a:rPr>
                <a:t>목차</a:t>
              </a:r>
              <a:endParaRPr lang="en-US" sz="1050" b="1">
                <a:latin typeface="맑은 고딕"/>
                <a:ea typeface="맑은 고딕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45017" y="2439667"/>
            <a:ext cx="13597966" cy="646332"/>
            <a:chOff x="2657475" y="2439667"/>
            <a:chExt cx="13022731" cy="646332"/>
          </a:xfrm>
        </p:grpSpPr>
        <p:sp>
          <p:nvSpPr>
            <p:cNvPr id="8" name="Object 8"/>
            <p:cNvSpPr txBox="1"/>
            <p:nvPr/>
          </p:nvSpPr>
          <p:spPr>
            <a:xfrm>
              <a:off x="2657475" y="2439667"/>
              <a:ext cx="2971800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altLang="ko-KR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[ </a:t>
              </a:r>
              <a:r>
                <a:rPr lang="ko-KR" altLang="en-US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개발 컨셉 </a:t>
              </a:r>
              <a:r>
                <a:rPr lang="en-US" altLang="ko-KR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]</a:t>
              </a:r>
              <a:endParaRPr 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2" name="Object 8"/>
            <p:cNvSpPr txBox="1"/>
            <p:nvPr/>
          </p:nvSpPr>
          <p:spPr>
            <a:xfrm>
              <a:off x="7596837" y="2439668"/>
              <a:ext cx="3094327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en-US" altLang="ko-KR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[ </a:t>
              </a:r>
              <a:r>
                <a:rPr lang="ko-KR" altLang="en-US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게임 구성 </a:t>
              </a:r>
              <a:r>
                <a:rPr lang="en-US" altLang="ko-KR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]</a:t>
              </a:r>
              <a:endParaRPr 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4" name="Object 8"/>
            <p:cNvSpPr txBox="1"/>
            <p:nvPr/>
          </p:nvSpPr>
          <p:spPr>
            <a:xfrm>
              <a:off x="13013206" y="2439667"/>
              <a:ext cx="2667000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3600" b="1" kern="0" spc="-200">
                  <a:solidFill>
                    <a:srgbClr val="000000"/>
                  </a:solidFill>
                  <a:latin typeface="맑은 고딕"/>
                  <a:ea typeface="맑은 고딕"/>
                  <a:cs typeface="Gmarket Sans Medium"/>
                </a:rPr>
                <a:t>[ UI ]</a:t>
              </a:r>
              <a:endParaRPr 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2345017" y="3238500"/>
            <a:ext cx="3522383" cy="23083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개요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차별화 및 재미 요소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진행 스토리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구현 목록</a:t>
            </a: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22369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게임 흐름도</a:t>
            </a: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플레이 시나리오</a:t>
            </a: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아이템 구성</a:t>
            </a: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스테이지 구성</a:t>
            </a: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5749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en-US" altLang="ko-KR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UI </a:t>
            </a: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구성</a:t>
            </a: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4973609" y="6426783"/>
            <a:ext cx="27848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[ 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개발 과정</a:t>
            </a:r>
            <a:r>
              <a:rPr 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]</a:t>
            </a:r>
            <a:endParaRPr lang="en-US" sz="9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4973608" y="7249438"/>
            <a:ext cx="3958045" cy="11289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개발 일정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개발 과정 및 이슈</a:t>
            </a: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0534668" y="6426783"/>
            <a:ext cx="278480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[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결과</a:t>
            </a:r>
            <a:r>
              <a:rPr lang="en-US" sz="36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]</a:t>
            </a:r>
            <a:endParaRPr lang="en-US" sz="9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0534667" y="7249438"/>
            <a:ext cx="3958044" cy="17307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내용 결과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미구현된 내용들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추후 일정 및 느낀점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수정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56516" y="1333500"/>
            <a:ext cx="309732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초기 화면 생성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첫 던전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레벨업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04995"/>
              </p:ext>
            </p:extLst>
          </p:nvPr>
        </p:nvGraphicFramePr>
        <p:xfrm>
          <a:off x="6324600" y="2400300"/>
          <a:ext cx="563880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672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7680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(06.30~07.08)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변경 시스템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11171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전직으로 인한 스킬창 확장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 화면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변경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11520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(07.09~07.12)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패턴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 타입에 비해 높은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길어지는 전투에서의 버그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1117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(07.13~07.15)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상호작용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1117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(07.16~07.18)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467761"/>
              </p:ext>
            </p:extLst>
          </p:nvPr>
        </p:nvGraphicFramePr>
        <p:xfrm>
          <a:off x="485775" y="2400300"/>
          <a:ext cx="5638800" cy="5773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3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80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(06.16~06.17)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(06.18~06.19)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 화면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7464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버튼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59271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(06.20~06.23)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상황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015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스토리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선택 창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화면으로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948949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(06.24~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알파버전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공격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22120"/>
              </p:ext>
            </p:extLst>
          </p:nvPr>
        </p:nvGraphicFramePr>
        <p:xfrm>
          <a:off x="12163424" y="2385164"/>
          <a:ext cx="5638800" cy="198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(07.19~07.23)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 생성 및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(07.24~07.28)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특수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(07.29~08.01)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89731" y="1333500"/>
            <a:ext cx="31085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 패턴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41567" y="1333500"/>
            <a:ext cx="288252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테스트 던전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2C96D17-F6AC-B01F-B9E9-63B6A0F806B5}"/>
              </a:ext>
            </a:extLst>
          </p:cNvPr>
          <p:cNvCxnSpPr>
            <a:cxnSpLocks/>
          </p:cNvCxnSpPr>
          <p:nvPr/>
        </p:nvCxnSpPr>
        <p:spPr>
          <a:xfrm>
            <a:off x="2286000" y="40005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E7A770-EB59-1F4B-A116-9C3492AB554D}"/>
              </a:ext>
            </a:extLst>
          </p:cNvPr>
          <p:cNvCxnSpPr>
            <a:cxnSpLocks/>
          </p:cNvCxnSpPr>
          <p:nvPr/>
        </p:nvCxnSpPr>
        <p:spPr>
          <a:xfrm>
            <a:off x="2286000" y="53721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20420A-4999-D630-3717-BA62419E7E87}"/>
              </a:ext>
            </a:extLst>
          </p:cNvPr>
          <p:cNvCxnSpPr>
            <a:cxnSpLocks/>
          </p:cNvCxnSpPr>
          <p:nvPr/>
        </p:nvCxnSpPr>
        <p:spPr>
          <a:xfrm>
            <a:off x="2286000" y="6937491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98132-D9CA-65B8-F613-A9C1E54255C0}"/>
              </a:ext>
            </a:extLst>
          </p:cNvPr>
          <p:cNvCxnSpPr>
            <a:cxnSpLocks/>
          </p:cNvCxnSpPr>
          <p:nvPr/>
        </p:nvCxnSpPr>
        <p:spPr>
          <a:xfrm>
            <a:off x="8153400" y="3771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8DEE75-38E4-E64A-F215-8949C7EB5D99}"/>
              </a:ext>
            </a:extLst>
          </p:cNvPr>
          <p:cNvSpPr/>
          <p:nvPr/>
        </p:nvSpPr>
        <p:spPr>
          <a:xfrm>
            <a:off x="12496800" y="4991100"/>
            <a:ext cx="5153024" cy="304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/>
              <a:t>&lt;</a:t>
            </a:r>
            <a:r>
              <a:rPr lang="ko-KR" altLang="en-US" sz="2800"/>
              <a:t>수정 사유</a:t>
            </a:r>
            <a:r>
              <a:rPr lang="en-US" altLang="ko-KR" sz="2800"/>
              <a:t>&gt;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개발 기간동안 레벨업 시스템은 필요없다고 판단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ko-KR" altLang="en-US"/>
              <a:t>레벨링 시스템대신 기본 인프라 구축에</a:t>
            </a:r>
            <a:endParaRPr lang="en-US" altLang="ko-KR"/>
          </a:p>
          <a:p>
            <a:pPr algn="ctr"/>
            <a:r>
              <a:rPr lang="ko-KR" altLang="en-US"/>
              <a:t>시간을 더 투자하기로 결정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317852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수정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32586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40675" y="1333500"/>
            <a:ext cx="292900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초기 화면 생성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 진입 이전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2068"/>
              </p:ext>
            </p:extLst>
          </p:nvPr>
        </p:nvGraphicFramePr>
        <p:xfrm>
          <a:off x="6324600" y="2400300"/>
          <a:ext cx="5638800" cy="677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1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259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(06.30~07.08)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변경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9591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캐릭터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스킬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내용을 전투신에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810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(07.09~07.12)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9591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캐릭터 정보값 전투화면에 반영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스킬내용 구상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스킬내용 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48312"/>
                  </a:ext>
                </a:extLst>
              </a:tr>
              <a:tr h="6160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(07.13~07.15)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450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보스의 단순 공격 패턴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스킬 적용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2772"/>
                  </a:ext>
                </a:extLst>
              </a:tr>
              <a:tr h="5388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(07.16~07.18)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전투구현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알파버전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11134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특수 패턴 적용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스킬 적용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7197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76259"/>
              </p:ext>
            </p:extLst>
          </p:nvPr>
        </p:nvGraphicFramePr>
        <p:xfrm>
          <a:off x="485775" y="2400300"/>
          <a:ext cx="5638800" cy="5498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3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80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(06.16~06.17)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(06.18~06.19)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 화면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7464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버튼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59271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(06.20~06.23)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상황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015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스토리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선택 창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화면으로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948949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(06.24~6.29)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변경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캐릭터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스킬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내용을 전투신에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2163424" y="2385164"/>
          <a:ext cx="5638800" cy="198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(07.19~07.23)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 생성 및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(07.24~07.28)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특수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(07.29~08.01)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89731" y="1333500"/>
            <a:ext cx="31085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 패턴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41567" y="1333500"/>
            <a:ext cx="288252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테스트 던전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2C96D17-F6AC-B01F-B9E9-63B6A0F806B5}"/>
              </a:ext>
            </a:extLst>
          </p:cNvPr>
          <p:cNvCxnSpPr>
            <a:cxnSpLocks/>
          </p:cNvCxnSpPr>
          <p:nvPr/>
        </p:nvCxnSpPr>
        <p:spPr>
          <a:xfrm>
            <a:off x="2286000" y="40005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E7A770-EB59-1F4B-A116-9C3492AB554D}"/>
              </a:ext>
            </a:extLst>
          </p:cNvPr>
          <p:cNvCxnSpPr>
            <a:cxnSpLocks/>
          </p:cNvCxnSpPr>
          <p:nvPr/>
        </p:nvCxnSpPr>
        <p:spPr>
          <a:xfrm>
            <a:off x="2286000" y="53721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20420A-4999-D630-3717-BA62419E7E87}"/>
              </a:ext>
            </a:extLst>
          </p:cNvPr>
          <p:cNvCxnSpPr>
            <a:cxnSpLocks/>
          </p:cNvCxnSpPr>
          <p:nvPr/>
        </p:nvCxnSpPr>
        <p:spPr>
          <a:xfrm>
            <a:off x="2286000" y="6937491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98132-D9CA-65B8-F613-A9C1E54255C0}"/>
              </a:ext>
            </a:extLst>
          </p:cNvPr>
          <p:cNvCxnSpPr>
            <a:cxnSpLocks/>
          </p:cNvCxnSpPr>
          <p:nvPr/>
        </p:nvCxnSpPr>
        <p:spPr>
          <a:xfrm>
            <a:off x="8153400" y="3390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572486-2F87-0145-501A-420E79F4EBDC}"/>
              </a:ext>
            </a:extLst>
          </p:cNvPr>
          <p:cNvCxnSpPr>
            <a:cxnSpLocks/>
          </p:cNvCxnSpPr>
          <p:nvPr/>
        </p:nvCxnSpPr>
        <p:spPr>
          <a:xfrm>
            <a:off x="8153400" y="4914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1503BE-8BB8-2262-4E62-2DC08E3AB348}"/>
              </a:ext>
            </a:extLst>
          </p:cNvPr>
          <p:cNvCxnSpPr>
            <a:cxnSpLocks/>
          </p:cNvCxnSpPr>
          <p:nvPr/>
        </p:nvCxnSpPr>
        <p:spPr>
          <a:xfrm>
            <a:off x="8153400" y="81153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E7D9A-4A26-1DF3-2278-88A96796279F}"/>
              </a:ext>
            </a:extLst>
          </p:cNvPr>
          <p:cNvCxnSpPr>
            <a:cxnSpLocks/>
          </p:cNvCxnSpPr>
          <p:nvPr/>
        </p:nvCxnSpPr>
        <p:spPr>
          <a:xfrm>
            <a:off x="8153400" y="65913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6B8978-D6F5-3CB3-1CEF-4EE7CAD0EEA6}"/>
              </a:ext>
            </a:extLst>
          </p:cNvPr>
          <p:cNvSpPr/>
          <p:nvPr/>
        </p:nvSpPr>
        <p:spPr>
          <a:xfrm>
            <a:off x="12496800" y="4991100"/>
            <a:ext cx="5153024" cy="304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/>
              <a:t>&lt;</a:t>
            </a:r>
            <a:r>
              <a:rPr lang="ko-KR" altLang="en-US" sz="2800"/>
              <a:t>수정 사유</a:t>
            </a:r>
            <a:r>
              <a:rPr lang="en-US" altLang="ko-KR" sz="2800"/>
              <a:t>&gt;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파티원 변경 및 스킬변경 이슈처리가 늦어짐에 따른</a:t>
            </a:r>
            <a:endParaRPr lang="en-US" altLang="ko-KR"/>
          </a:p>
          <a:p>
            <a:pPr algn="ctr"/>
            <a:r>
              <a:rPr lang="ko-KR" altLang="en-US"/>
              <a:t>일정 변경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en-US" altLang="ko-KR"/>
              <a:t>-</a:t>
            </a:r>
            <a:r>
              <a:rPr lang="ko-KR" altLang="en-US"/>
              <a:t>프로토타입 던전이 알파기간에 개발</a:t>
            </a:r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6551710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수정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50" y="121219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40675" y="1333500"/>
            <a:ext cx="292900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초기 화면 생성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 진입 이전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24521"/>
              </p:ext>
            </p:extLst>
          </p:nvPr>
        </p:nvGraphicFramePr>
        <p:xfrm>
          <a:off x="6324600" y="2400300"/>
          <a:ext cx="5638800" cy="667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1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259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(06.30~07.08)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변경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9591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캐릭터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스킬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내용을 전투신에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810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(07.09~07.12)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9591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캐릭터 정보값 전투화면에 반영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스킬내용 구상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스킬내용 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48312"/>
                  </a:ext>
                </a:extLst>
              </a:tr>
              <a:tr h="6160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(07.13~07.15)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4505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보스의 단순 공격 패턴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스킬 적용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2772"/>
                  </a:ext>
                </a:extLst>
              </a:tr>
              <a:tr h="53887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(07.16~07.18)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스킬확장 및 사용자 편의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11134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스킬 적용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선택시 설명창 제작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전투에 활용되는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71976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85775" y="2400300"/>
          <a:ext cx="5638800" cy="5498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53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80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(06.16~06.17)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(06.18~06.19)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 화면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7464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버튼 구현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59271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(06.20~06.23)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상황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8015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스토리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선택 창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화면으로 넘어가기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948949"/>
                  </a:ext>
                </a:extLst>
              </a:tr>
              <a:tr h="6036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(06.24~6.29)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변경 시스템 구현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캐릭터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구성화면에서 스킬 변경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내용을 전투신에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813067"/>
              </p:ext>
            </p:extLst>
          </p:nvPr>
        </p:nvGraphicFramePr>
        <p:xfrm>
          <a:off x="12163424" y="2385164"/>
          <a:ext cx="5638800" cy="198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(07.19~07.23)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알파던전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(07.24~07.28)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베타던전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(07.29~08.01)</a:t>
                      </a: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89731" y="1333500"/>
            <a:ext cx="310854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 패턴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41567" y="1333500"/>
            <a:ext cx="288252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 algn="ctr"/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 시스템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</a:t>
            </a:r>
            <a:r>
              <a:rPr lang="ko-KR" altLang="en-US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테스트 던전 추가 </a:t>
            </a:r>
            <a:r>
              <a:rPr lang="en-US" altLang="ko-KR" sz="1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2C96D17-F6AC-B01F-B9E9-63B6A0F806B5}"/>
              </a:ext>
            </a:extLst>
          </p:cNvPr>
          <p:cNvCxnSpPr>
            <a:cxnSpLocks/>
          </p:cNvCxnSpPr>
          <p:nvPr/>
        </p:nvCxnSpPr>
        <p:spPr>
          <a:xfrm>
            <a:off x="2286000" y="40005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E7A770-EB59-1F4B-A116-9C3492AB554D}"/>
              </a:ext>
            </a:extLst>
          </p:cNvPr>
          <p:cNvCxnSpPr>
            <a:cxnSpLocks/>
          </p:cNvCxnSpPr>
          <p:nvPr/>
        </p:nvCxnSpPr>
        <p:spPr>
          <a:xfrm>
            <a:off x="2286000" y="5372100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20420A-4999-D630-3717-BA62419E7E87}"/>
              </a:ext>
            </a:extLst>
          </p:cNvPr>
          <p:cNvCxnSpPr>
            <a:cxnSpLocks/>
          </p:cNvCxnSpPr>
          <p:nvPr/>
        </p:nvCxnSpPr>
        <p:spPr>
          <a:xfrm>
            <a:off x="2286000" y="6937491"/>
            <a:ext cx="383857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98132-D9CA-65B8-F613-A9C1E54255C0}"/>
              </a:ext>
            </a:extLst>
          </p:cNvPr>
          <p:cNvCxnSpPr>
            <a:cxnSpLocks/>
          </p:cNvCxnSpPr>
          <p:nvPr/>
        </p:nvCxnSpPr>
        <p:spPr>
          <a:xfrm>
            <a:off x="8153400" y="3390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572486-2F87-0145-501A-420E79F4EBDC}"/>
              </a:ext>
            </a:extLst>
          </p:cNvPr>
          <p:cNvCxnSpPr>
            <a:cxnSpLocks/>
          </p:cNvCxnSpPr>
          <p:nvPr/>
        </p:nvCxnSpPr>
        <p:spPr>
          <a:xfrm>
            <a:off x="8153400" y="4914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1503BE-8BB8-2262-4E62-2DC08E3AB348}"/>
              </a:ext>
            </a:extLst>
          </p:cNvPr>
          <p:cNvCxnSpPr>
            <a:cxnSpLocks/>
          </p:cNvCxnSpPr>
          <p:nvPr/>
        </p:nvCxnSpPr>
        <p:spPr>
          <a:xfrm>
            <a:off x="8153400" y="79629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E7D9A-4A26-1DF3-2278-88A96796279F}"/>
              </a:ext>
            </a:extLst>
          </p:cNvPr>
          <p:cNvCxnSpPr>
            <a:cxnSpLocks/>
          </p:cNvCxnSpPr>
          <p:nvPr/>
        </p:nvCxnSpPr>
        <p:spPr>
          <a:xfrm>
            <a:off x="8153400" y="6591300"/>
            <a:ext cx="381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F3F65B-C412-531C-72F7-CAD7E83B30FA}"/>
              </a:ext>
            </a:extLst>
          </p:cNvPr>
          <p:cNvSpPr/>
          <p:nvPr/>
        </p:nvSpPr>
        <p:spPr>
          <a:xfrm>
            <a:off x="12496800" y="4991100"/>
            <a:ext cx="5153024" cy="304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/>
              <a:t>&lt;</a:t>
            </a:r>
            <a:r>
              <a:rPr lang="ko-KR" altLang="en-US" sz="2800"/>
              <a:t>수정 사유</a:t>
            </a:r>
            <a:r>
              <a:rPr lang="en-US" altLang="ko-KR" sz="2800"/>
              <a:t>&gt;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추가 던전 구현전에 </a:t>
            </a:r>
            <a:r>
              <a:rPr lang="en-US" altLang="ko-KR"/>
              <a:t>UI</a:t>
            </a:r>
            <a:r>
              <a:rPr lang="ko-KR" altLang="en-US"/>
              <a:t>부분의 디테일한 부분을</a:t>
            </a:r>
            <a:endParaRPr lang="en-US" altLang="ko-KR"/>
          </a:p>
          <a:p>
            <a:pPr algn="ctr"/>
            <a:r>
              <a:rPr lang="ko-KR" altLang="en-US"/>
              <a:t>중간점검 하는 시간이 필요하다는 판단에</a:t>
            </a:r>
            <a:endParaRPr lang="en-US" altLang="ko-KR"/>
          </a:p>
          <a:p>
            <a:pPr algn="ctr"/>
            <a:r>
              <a:rPr lang="en-US" altLang="ko-KR"/>
              <a:t>7.16 ~ 7.18</a:t>
            </a:r>
            <a:r>
              <a:rPr lang="ko-KR" altLang="en-US"/>
              <a:t>에 </a:t>
            </a:r>
            <a:r>
              <a:rPr lang="en-US" altLang="ko-KR"/>
              <a:t>UI</a:t>
            </a:r>
            <a:r>
              <a:rPr lang="ko-KR" altLang="en-US"/>
              <a:t>개선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en-US" altLang="ko-KR"/>
              <a:t>-</a:t>
            </a:r>
            <a:r>
              <a:rPr lang="ko-KR" altLang="en-US"/>
              <a:t>알파던전이 베타기간에 개발</a:t>
            </a:r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824240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75628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2022.06.09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기획 시작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2022.06.16 ~ 2022.06.17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시작화면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메인화면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2022.06.18 ~ 2022.06.19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퀘스트 화면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2022.06.20 :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파티 설정창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2022.06.21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퀘스트 선택창의 데이터를 기반으로 전투화면으로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넘어가는 부분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2022.06.22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퀘스트 창에서 전투화면 넘어가는 부분 확장성 보완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2022.06.23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전투화면 캐릭터 생성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2022.06.24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클릭시 공격존으로 이동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2022.06.25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구상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2022.06.26 ~28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클릭시 공격존 이동 보완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2022.06.28 ~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스킬구현을 위한 캐릭터 클래스 생성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695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2022.06.18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기획 단계에서 결정한 세로화면이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퀘스트 선택화면이나 전투화면에서 표현이 제한됨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세로화면에서 가로화면으로 변경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2022.06.21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퀘스트 화면에서 플레이어 및 던전 선택부분에서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스크립트 구현에 확장성 이슈 발생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조건문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-&gt;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인덱스 받아오는 형식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2022.06.21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클릭시 팝업존에서 공격존까지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순간이동하는 듯 이동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코루틴과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MoveTowards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를 활용을 통한 서서히 이동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C43DC71-AB77-3FDA-9DD2-C430F28C20F8}"/>
              </a:ext>
            </a:extLst>
          </p:cNvPr>
          <p:cNvCxnSpPr/>
          <p:nvPr/>
        </p:nvCxnSpPr>
        <p:spPr>
          <a:xfrm flipV="1">
            <a:off x="4800600" y="1638300"/>
            <a:ext cx="4619624" cy="914400"/>
          </a:xfrm>
          <a:prstGeom prst="bentConnector3">
            <a:avLst>
              <a:gd name="adj1" fmla="val 6142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424525A-3CE8-11E9-4540-3468E6A7EC22}"/>
              </a:ext>
            </a:extLst>
          </p:cNvPr>
          <p:cNvCxnSpPr>
            <a:cxnSpLocks/>
          </p:cNvCxnSpPr>
          <p:nvPr/>
        </p:nvCxnSpPr>
        <p:spPr>
          <a:xfrm flipV="1">
            <a:off x="3733800" y="3467100"/>
            <a:ext cx="5686424" cy="408164"/>
          </a:xfrm>
          <a:prstGeom prst="bentConnector3">
            <a:avLst>
              <a:gd name="adj1" fmla="val 675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E2E5604-677C-F781-A4C1-5303505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24" y="4701220"/>
            <a:ext cx="8305800" cy="21186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66F95E-2EA8-59A1-9086-27D76BB54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4" y="8213793"/>
            <a:ext cx="8305799" cy="19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050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2022.06.28 ~ 2022.07.04 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스킬구현을 위한 캐릭터 클래스 생성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2022.07.05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스킬변경에 따른 전투화면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아이콘 생성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486776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스킬구현을 위한 캐릭터 클래스 생성 부분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1.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확장성 문제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캐릭터 생성에 대한 문제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	    2.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전투화면을 넘어갈때 연동문제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변경에 대한 이슈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CharacterManager_V.xx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스크립트를 통한 가변값 변수 제어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9ADD93-5871-2D57-BD04-ABF0BBF2629E}"/>
              </a:ext>
            </a:extLst>
          </p:cNvPr>
          <p:cNvSpPr/>
          <p:nvPr/>
        </p:nvSpPr>
        <p:spPr>
          <a:xfrm>
            <a:off x="9296400" y="3619500"/>
            <a:ext cx="304799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 선택창</a:t>
            </a:r>
            <a:endParaRPr lang="en-US" altLang="ko-KR"/>
          </a:p>
          <a:p>
            <a:pPr algn="ctr"/>
            <a:r>
              <a:rPr lang="en-US" altLang="ko-KR"/>
              <a:t>- </a:t>
            </a:r>
            <a:r>
              <a:rPr lang="ko-KR" altLang="en-US"/>
              <a:t>스킬 변경 여부 </a:t>
            </a:r>
            <a:r>
              <a:rPr lang="en-US" altLang="ko-KR"/>
              <a:t>-</a:t>
            </a:r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DEF273-711C-F031-4E9D-6455CCE8824C}"/>
              </a:ext>
            </a:extLst>
          </p:cNvPr>
          <p:cNvCxnSpPr/>
          <p:nvPr/>
        </p:nvCxnSpPr>
        <p:spPr>
          <a:xfrm>
            <a:off x="12408873" y="4076700"/>
            <a:ext cx="13716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C53143-A1FD-E1D4-DDAA-5B47F71C1935}"/>
              </a:ext>
            </a:extLst>
          </p:cNvPr>
          <p:cNvSpPr/>
          <p:nvPr/>
        </p:nvSpPr>
        <p:spPr>
          <a:xfrm>
            <a:off x="13792200" y="3619500"/>
            <a:ext cx="304799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CharacterManager</a:t>
            </a:r>
            <a:r>
              <a:rPr lang="ko-KR" altLang="en-US"/>
              <a:t>에서</a:t>
            </a:r>
            <a:endParaRPr lang="en-US" altLang="ko-KR"/>
          </a:p>
          <a:p>
            <a:pPr algn="ctr"/>
            <a:r>
              <a:rPr lang="ko-KR" altLang="en-US"/>
              <a:t>변경사항 적용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C9CC15-0030-C181-14A6-928CED4C8CA7}"/>
              </a:ext>
            </a:extLst>
          </p:cNvPr>
          <p:cNvCxnSpPr>
            <a:cxnSpLocks/>
          </p:cNvCxnSpPr>
          <p:nvPr/>
        </p:nvCxnSpPr>
        <p:spPr>
          <a:xfrm>
            <a:off x="15316198" y="4533900"/>
            <a:ext cx="0" cy="12192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EE06AD-0F20-0840-A170-3BDCF92DC2E6}"/>
              </a:ext>
            </a:extLst>
          </p:cNvPr>
          <p:cNvSpPr/>
          <p:nvPr/>
        </p:nvSpPr>
        <p:spPr>
          <a:xfrm>
            <a:off x="13792200" y="5753101"/>
            <a:ext cx="304799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전투화면에 생성되는</a:t>
            </a:r>
            <a:endParaRPr lang="en-US" altLang="ko-KR"/>
          </a:p>
          <a:p>
            <a:pPr algn="ctr"/>
            <a:r>
              <a:rPr lang="ko-KR" altLang="en-US"/>
              <a:t>프리펩에게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C129E0-181D-0103-A469-54F3195135E4}"/>
              </a:ext>
            </a:extLst>
          </p:cNvPr>
          <p:cNvSpPr/>
          <p:nvPr/>
        </p:nvSpPr>
        <p:spPr>
          <a:xfrm>
            <a:off x="9296400" y="6940060"/>
            <a:ext cx="4114800" cy="270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확장성 이슈 </a:t>
            </a:r>
            <a:r>
              <a:rPr lang="en-US" altLang="ko-KR" sz="2000"/>
              <a:t>: </a:t>
            </a:r>
            <a:r>
              <a:rPr lang="ko-KR" altLang="en-US" sz="2000"/>
              <a:t>새로운 캐릭터 등장 패치</a:t>
            </a:r>
            <a:endParaRPr lang="en-US" altLang="ko-KR" sz="2000"/>
          </a:p>
          <a:p>
            <a:r>
              <a:rPr lang="en-US" altLang="ko-KR"/>
              <a:t>---------------------------------------------------</a:t>
            </a:r>
          </a:p>
          <a:p>
            <a:r>
              <a:rPr lang="en-US" altLang="ko-KR"/>
              <a:t>1). CharacterManager</a:t>
            </a:r>
            <a:r>
              <a:rPr lang="ko-KR" altLang="en-US"/>
              <a:t>에</a:t>
            </a:r>
            <a:r>
              <a:rPr lang="en-US" altLang="ko-KR"/>
              <a:t> </a:t>
            </a:r>
            <a:r>
              <a:rPr lang="ko-KR" altLang="en-US"/>
              <a:t>새로운 캐릭터 삽입</a:t>
            </a:r>
            <a:endParaRPr lang="en-US" altLang="ko-KR"/>
          </a:p>
          <a:p>
            <a:r>
              <a:rPr lang="en-US" altLang="ko-KR"/>
              <a:t>2). </a:t>
            </a:r>
            <a:r>
              <a:rPr lang="ko-KR" altLang="en-US"/>
              <a:t>등장 캐릭터 프리펩에 연동</a:t>
            </a:r>
            <a:endParaRPr lang="en-US" altLang="ko-KR"/>
          </a:p>
          <a:p>
            <a:r>
              <a:rPr lang="en-US" altLang="ko-KR"/>
              <a:t>3). CharacterManager</a:t>
            </a:r>
            <a:r>
              <a:rPr lang="ko-KR" altLang="en-US"/>
              <a:t>는 버전으로 관리</a:t>
            </a:r>
            <a:endParaRPr lang="en-US" altLang="ko-KR"/>
          </a:p>
          <a:p>
            <a:r>
              <a:rPr lang="en-US" altLang="ko-KR"/>
              <a:t>     Ex) CharacterManager_V.00(</a:t>
            </a:r>
            <a:r>
              <a:rPr lang="ko-KR" altLang="en-US"/>
              <a:t>프로토타입</a:t>
            </a:r>
            <a:r>
              <a:rPr lang="en-US" altLang="ko-KR"/>
              <a:t>)</a:t>
            </a:r>
          </a:p>
          <a:p>
            <a:r>
              <a:rPr lang="en-US" altLang="ko-KR"/>
              <a:t>          CharacterManager_V.01(</a:t>
            </a:r>
            <a:r>
              <a:rPr lang="ko-KR" altLang="en-US"/>
              <a:t>알파버전</a:t>
            </a:r>
            <a:r>
              <a:rPr lang="en-US" altLang="ko-KR"/>
              <a:t>)</a:t>
            </a:r>
          </a:p>
          <a:p>
            <a:r>
              <a:rPr lang="en-US" altLang="ko-KR"/>
              <a:t>          CharacterManager_V.03(</a:t>
            </a:r>
            <a:r>
              <a:rPr lang="ko-KR" altLang="en-US"/>
              <a:t>베타버전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C4D31-5855-BF42-36F6-A0255285378E}"/>
              </a:ext>
            </a:extLst>
          </p:cNvPr>
          <p:cNvSpPr/>
          <p:nvPr/>
        </p:nvSpPr>
        <p:spPr>
          <a:xfrm>
            <a:off x="13554079" y="6931268"/>
            <a:ext cx="4352921" cy="2708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스킬변경 연동 이슈</a:t>
            </a:r>
            <a:endParaRPr lang="en-US" altLang="ko-KR" sz="2000"/>
          </a:p>
          <a:p>
            <a:r>
              <a:rPr lang="en-US" altLang="ko-KR"/>
              <a:t>---------------------------------------------------</a:t>
            </a:r>
          </a:p>
          <a:p>
            <a:r>
              <a:rPr lang="en-US" altLang="ko-KR"/>
              <a:t>1). </a:t>
            </a:r>
            <a:r>
              <a:rPr lang="ko-KR" altLang="en-US"/>
              <a:t>스킬변경은 </a:t>
            </a:r>
            <a:r>
              <a:rPr lang="en-US" altLang="ko-KR"/>
              <a:t>[</a:t>
            </a:r>
            <a:r>
              <a:rPr lang="ko-KR" altLang="en-US"/>
              <a:t>퀘스트선택화면</a:t>
            </a:r>
            <a:r>
              <a:rPr lang="en-US" altLang="ko-KR"/>
              <a:t>] /</a:t>
            </a:r>
          </a:p>
          <a:p>
            <a:r>
              <a:rPr lang="en-US" altLang="ko-KR"/>
              <a:t>                    [</a:t>
            </a:r>
            <a:r>
              <a:rPr lang="ko-KR" altLang="en-US"/>
              <a:t>파티원 선택화면</a:t>
            </a:r>
            <a:r>
              <a:rPr lang="en-US" altLang="ko-KR"/>
              <a:t>] </a:t>
            </a:r>
            <a:r>
              <a:rPr lang="ko-KR" altLang="en-US"/>
              <a:t>에서 가능</a:t>
            </a:r>
            <a:endParaRPr lang="en-US" altLang="ko-KR"/>
          </a:p>
          <a:p>
            <a:r>
              <a:rPr lang="en-US" altLang="ko-KR"/>
              <a:t>2). </a:t>
            </a:r>
            <a:r>
              <a:rPr lang="ko-KR" altLang="en-US"/>
              <a:t>변경시 </a:t>
            </a:r>
            <a:r>
              <a:rPr lang="en-US" altLang="ko-KR"/>
              <a:t>CharacterManager</a:t>
            </a:r>
            <a:r>
              <a:rPr lang="ko-KR" altLang="en-US"/>
              <a:t>에 변경사항 적용</a:t>
            </a:r>
            <a:endParaRPr lang="en-US" altLang="ko-KR"/>
          </a:p>
          <a:p>
            <a:r>
              <a:rPr lang="en-US" altLang="ko-KR"/>
              <a:t>3). </a:t>
            </a:r>
            <a:r>
              <a:rPr lang="ko-KR" altLang="en-US"/>
              <a:t>변경사항을 기반으로 전투화면 생성 캐릭터 프리펩과 연동되어 있기에 문제 없음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04DD73-14BD-4E24-B382-7C7E34EDE358}"/>
              </a:ext>
            </a:extLst>
          </p:cNvPr>
          <p:cNvSpPr/>
          <p:nvPr/>
        </p:nvSpPr>
        <p:spPr>
          <a:xfrm>
            <a:off x="2698925" y="2883424"/>
            <a:ext cx="3200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플레이어 스킬의 변경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2F713-1839-3F2A-2621-C06CCD8102DF}"/>
              </a:ext>
            </a:extLst>
          </p:cNvPr>
          <p:cNvSpPr/>
          <p:nvPr/>
        </p:nvSpPr>
        <p:spPr>
          <a:xfrm>
            <a:off x="5334001" y="3825774"/>
            <a:ext cx="3200400" cy="149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모작 게임과의 차별성</a:t>
            </a:r>
            <a:r>
              <a:rPr lang="en-US" altLang="ko-KR" sz="2400"/>
              <a:t>1</a:t>
            </a:r>
          </a:p>
          <a:p>
            <a:pPr algn="ctr"/>
            <a:endParaRPr lang="en-US" altLang="ko-KR" sz="500"/>
          </a:p>
          <a:p>
            <a:r>
              <a:rPr lang="en-US" altLang="ko-KR" sz="2000"/>
              <a:t>(</a:t>
            </a:r>
            <a:r>
              <a:rPr lang="ko-KR" altLang="en-US" sz="2000"/>
              <a:t>고정된 파티원 스킬 </a:t>
            </a:r>
            <a:r>
              <a:rPr lang="en-US" altLang="ko-KR" sz="2000">
                <a:latin typeface="휴먼모음T (본문)"/>
              </a:rPr>
              <a:t>-&gt;</a:t>
            </a:r>
            <a:r>
              <a:rPr lang="en-US" altLang="ko-KR" sz="2000"/>
              <a:t> </a:t>
            </a:r>
          </a:p>
          <a:p>
            <a:pPr algn="ctr"/>
            <a:r>
              <a:rPr lang="ko-KR" altLang="en-US" sz="2000"/>
              <a:t>특정 스킬은 변경 가능</a:t>
            </a:r>
            <a:r>
              <a:rPr lang="en-US" altLang="ko-KR" sz="2000"/>
              <a:t>)</a:t>
            </a:r>
            <a:r>
              <a:rPr lang="ko-KR" altLang="en-US" sz="2000">
                <a:latin typeface="+mj-ea"/>
                <a:ea typeface="+mj-ea"/>
              </a:rPr>
              <a:t> </a:t>
            </a:r>
            <a:r>
              <a:rPr lang="en-US" altLang="ko-KR" sz="2000"/>
              <a:t> </a:t>
            </a:r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62EDE-AFA9-7E3F-302B-C43535BF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4" y="3809078"/>
            <a:ext cx="4410782" cy="55254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545B6A-D29C-EF23-A03E-EBFED0E22BFF}"/>
              </a:ext>
            </a:extLst>
          </p:cNvPr>
          <p:cNvSpPr/>
          <p:nvPr/>
        </p:nvSpPr>
        <p:spPr>
          <a:xfrm>
            <a:off x="5562599" y="5476592"/>
            <a:ext cx="2895600" cy="131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- Enum</a:t>
            </a:r>
            <a:r>
              <a:rPr lang="ko-KR" altLang="en-US" sz="2000"/>
              <a:t>을 활용한</a:t>
            </a:r>
            <a:endParaRPr lang="en-US" altLang="ko-KR" sz="2000"/>
          </a:p>
          <a:p>
            <a:pPr algn="ctr"/>
            <a:r>
              <a:rPr lang="ko-KR" altLang="en-US" sz="2000"/>
              <a:t>플레이어의 변화에 따른</a:t>
            </a:r>
            <a:endParaRPr lang="en-US" altLang="ko-KR" sz="2000"/>
          </a:p>
          <a:p>
            <a:pPr algn="ctr"/>
            <a:r>
              <a:rPr lang="ko-KR" altLang="en-US" sz="2000"/>
              <a:t>적용이 가능하도록 설계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8B9DBC-97D0-1788-56A1-BA33A1931D44}"/>
              </a:ext>
            </a:extLst>
          </p:cNvPr>
          <p:cNvCxnSpPr/>
          <p:nvPr/>
        </p:nvCxnSpPr>
        <p:spPr>
          <a:xfrm>
            <a:off x="6858000" y="1638300"/>
            <a:ext cx="25622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17590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2022.07.06 ~ 07.07 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변수를 스킬 메소드로 넘기는 부분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2022.07.06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변수를 넘기는 부분에서 제대로 안넘어가는 이슈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1. Warrior_Manager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에서 원하는 값의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atk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내용이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넘어가지 않음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2. atk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대신 특정 숫자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ex)30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넣으면 넘어감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변수를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public static int – static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활용함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1D986-9002-8829-469E-748ED0B8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60094"/>
            <a:ext cx="4476750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03D57A-A960-9947-C08D-7671EFEF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3982010"/>
            <a:ext cx="7858125" cy="220980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7A92019-B0F2-5C85-C0D2-E0BDA7891493}"/>
              </a:ext>
            </a:extLst>
          </p:cNvPr>
          <p:cNvSpPr/>
          <p:nvPr/>
        </p:nvSpPr>
        <p:spPr>
          <a:xfrm>
            <a:off x="3109912" y="6210300"/>
            <a:ext cx="2681287" cy="988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EA7101-564B-41D5-0C44-F7C91EAA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90" y="7236069"/>
            <a:ext cx="7858122" cy="28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369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2022.07.08 ~ 2022.07.12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변수를 스킬 메소드로 넘기는 부분 구현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(2)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2022.07.08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기존 방식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(~07.07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에 구현한 방식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에 확장성 이슈 발생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기존방식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변경되는 내용을 각 캐릭터 클래스로 받아옴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	             -&gt;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내용이 특정 프리펩에 상속되어 있기 때문에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실시간으로 가변값 제어가 힘들어짐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 GameManager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  <a:sym typeface="Wingdings" panose="05000000000000000000" pitchFamily="2" charset="2"/>
              </a:rPr>
              <a:t> BattleManager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  <a:sym typeface="Wingdings" panose="05000000000000000000" pitchFamily="2" charset="2"/>
              </a:rPr>
              <a:t>의 관계를 통해서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  <a:sym typeface="Wingdings" panose="05000000000000000000" pitchFamily="2" charset="2"/>
              </a:rPr>
              <a:t>   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  <a:sym typeface="Wingdings" panose="05000000000000000000" pitchFamily="2" charset="2"/>
              </a:rPr>
              <a:t>가변값에 유동성 보완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413EB9-7A2F-828E-763E-61CB229E7B88}"/>
              </a:ext>
            </a:extLst>
          </p:cNvPr>
          <p:cNvGrpSpPr/>
          <p:nvPr/>
        </p:nvGrpSpPr>
        <p:grpSpPr>
          <a:xfrm>
            <a:off x="508485" y="4405525"/>
            <a:ext cx="8486772" cy="2795959"/>
            <a:chOff x="9329738" y="3848100"/>
            <a:chExt cx="8486772" cy="279595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66CC38A-A614-6A6C-6B5D-3F06342D23EB}"/>
                </a:ext>
              </a:extLst>
            </p:cNvPr>
            <p:cNvGrpSpPr/>
            <p:nvPr/>
          </p:nvGrpSpPr>
          <p:grpSpPr>
            <a:xfrm>
              <a:off x="9329738" y="4230678"/>
              <a:ext cx="8486772" cy="2413381"/>
              <a:chOff x="9239252" y="4532756"/>
              <a:chExt cx="8486772" cy="241338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5BCDD7E-CE0B-72A8-EE0F-D6AC37AC43C1}"/>
                  </a:ext>
                </a:extLst>
              </p:cNvPr>
              <p:cNvSpPr/>
              <p:nvPr/>
            </p:nvSpPr>
            <p:spPr>
              <a:xfrm>
                <a:off x="9239252" y="4532756"/>
                <a:ext cx="8486772" cy="24133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787786-EAD8-15F0-4849-D37EF878A173}"/>
                  </a:ext>
                </a:extLst>
              </p:cNvPr>
              <p:cNvSpPr/>
              <p:nvPr/>
            </p:nvSpPr>
            <p:spPr>
              <a:xfrm>
                <a:off x="9549975" y="4812538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Character.Prefab</a:t>
                </a:r>
                <a:endParaRPr lang="ko-KR" altLang="en-US" sz="2400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52C9D45E-275E-2A85-0358-23D8BD3E2DC2}"/>
                  </a:ext>
                </a:extLst>
              </p:cNvPr>
              <p:cNvSpPr/>
              <p:nvPr/>
            </p:nvSpPr>
            <p:spPr>
              <a:xfrm>
                <a:off x="12310027" y="4812538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B2C656E1-61A7-BA20-9A81-17CB1601911A}"/>
                  </a:ext>
                </a:extLst>
              </p:cNvPr>
              <p:cNvSpPr/>
              <p:nvPr/>
            </p:nvSpPr>
            <p:spPr>
              <a:xfrm>
                <a:off x="13825368" y="5865038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46BD339-9287-041C-F2C5-2565812FF488}"/>
                  </a:ext>
                </a:extLst>
              </p:cNvPr>
              <p:cNvSpPr/>
              <p:nvPr/>
            </p:nvSpPr>
            <p:spPr>
              <a:xfrm>
                <a:off x="14921468" y="5904357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BattleMangaer</a:t>
                </a:r>
                <a:endParaRPr lang="ko-KR" altLang="en-US" sz="2400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0F7AEC-E03A-1328-5215-FC929E864045}"/>
                </a:ext>
              </a:extLst>
            </p:cNvPr>
            <p:cNvSpPr/>
            <p:nvPr/>
          </p:nvSpPr>
          <p:spPr>
            <a:xfrm>
              <a:off x="11887200" y="3848100"/>
              <a:ext cx="3200398" cy="52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기존 방식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4E002F-3D00-DD7C-7841-9607A064A434}"/>
              </a:ext>
            </a:extLst>
          </p:cNvPr>
          <p:cNvGrpSpPr/>
          <p:nvPr/>
        </p:nvGrpSpPr>
        <p:grpSpPr>
          <a:xfrm>
            <a:off x="9329738" y="4380296"/>
            <a:ext cx="8486772" cy="2821188"/>
            <a:chOff x="9329738" y="6796461"/>
            <a:chExt cx="8486772" cy="28211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ABB9892-668D-FAB0-A8C7-AC9F2D73EEAB}"/>
                </a:ext>
              </a:extLst>
            </p:cNvPr>
            <p:cNvGrpSpPr/>
            <p:nvPr/>
          </p:nvGrpSpPr>
          <p:grpSpPr>
            <a:xfrm>
              <a:off x="9329738" y="7204268"/>
              <a:ext cx="8486772" cy="2413381"/>
              <a:chOff x="9329738" y="7073518"/>
              <a:chExt cx="8486772" cy="241338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F949E5B-78C7-B846-F4EA-D47FA0737C6C}"/>
                  </a:ext>
                </a:extLst>
              </p:cNvPr>
              <p:cNvSpPr/>
              <p:nvPr/>
            </p:nvSpPr>
            <p:spPr>
              <a:xfrm>
                <a:off x="9329738" y="7073518"/>
                <a:ext cx="8486772" cy="24133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70F37EE3-A36B-C7AD-B114-8815613B9051}"/>
                  </a:ext>
                </a:extLst>
              </p:cNvPr>
              <p:cNvSpPr/>
              <p:nvPr/>
            </p:nvSpPr>
            <p:spPr>
              <a:xfrm>
                <a:off x="12400513" y="7353300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50FB5D5-DF84-0307-8F21-28774E27C29C}"/>
                  </a:ext>
                </a:extLst>
              </p:cNvPr>
              <p:cNvSpPr/>
              <p:nvPr/>
            </p:nvSpPr>
            <p:spPr>
              <a:xfrm>
                <a:off x="9956993" y="8405800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6E678ED-D21F-15B2-9A99-E04F55FF42B1}"/>
                  </a:ext>
                </a:extLst>
              </p:cNvPr>
              <p:cNvSpPr/>
              <p:nvPr/>
            </p:nvSpPr>
            <p:spPr>
              <a:xfrm>
                <a:off x="11053093" y="8445119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GameManager</a:t>
                </a:r>
                <a:endParaRPr lang="ko-KR" altLang="en-US" sz="2400"/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D602B3A3-AA9B-8FCE-C6A7-529D3EC9A933}"/>
                  </a:ext>
                </a:extLst>
              </p:cNvPr>
              <p:cNvSpPr/>
              <p:nvPr/>
            </p:nvSpPr>
            <p:spPr>
              <a:xfrm>
                <a:off x="13824868" y="8479866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A5699BD-B34E-851D-5E7E-900275F86B29}"/>
                  </a:ext>
                </a:extLst>
              </p:cNvPr>
              <p:cNvSpPr/>
              <p:nvPr/>
            </p:nvSpPr>
            <p:spPr>
              <a:xfrm>
                <a:off x="14939293" y="8445119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BattleManager</a:t>
                </a:r>
                <a:endParaRPr lang="ko-KR" altLang="en-US" sz="2400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7A1AA7-2E13-0F56-719B-2A0A4208F1E5}"/>
                </a:ext>
              </a:extLst>
            </p:cNvPr>
            <p:cNvSpPr/>
            <p:nvPr/>
          </p:nvSpPr>
          <p:spPr>
            <a:xfrm>
              <a:off x="11887200" y="6796461"/>
              <a:ext cx="3200398" cy="52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변경 방식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72C9C5-F5E7-BC89-3ED4-304054D75473}"/>
              </a:ext>
            </a:extLst>
          </p:cNvPr>
          <p:cNvSpPr txBox="1"/>
          <p:nvPr/>
        </p:nvSpPr>
        <p:spPr>
          <a:xfrm>
            <a:off x="1143009" y="7505700"/>
            <a:ext cx="739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장점 </a:t>
            </a:r>
            <a:r>
              <a:rPr lang="en-US" altLang="ko-KR"/>
              <a:t>: </a:t>
            </a:r>
            <a:r>
              <a:rPr lang="ko-KR" altLang="en-US"/>
              <a:t>데이터 이동 경로가 변경방식에 비해 짧아서 자체 유지보수가 편함</a:t>
            </a:r>
            <a:endParaRPr lang="en-US" altLang="ko-KR"/>
          </a:p>
          <a:p>
            <a:r>
              <a:rPr lang="ko-KR" altLang="en-US"/>
              <a:t>단점 </a:t>
            </a:r>
            <a:r>
              <a:rPr lang="en-US" altLang="ko-KR"/>
              <a:t>: </a:t>
            </a:r>
            <a:r>
              <a:rPr lang="ko-KR" altLang="en-US"/>
              <a:t>대상의 변경값이 많아질수록 제어하기가 힘들어짐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 예상 </a:t>
            </a:r>
            <a:r>
              <a:rPr lang="en-US" altLang="ko-KR"/>
              <a:t>: </a:t>
            </a:r>
            <a:r>
              <a:rPr lang="ko-KR" altLang="en-US"/>
              <a:t>대상의 수치값 위주로 바뀌는 부분에서 활용하면 용이할것으로 예상 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824F41-FF41-59FE-3B68-4F1925AC36BF}"/>
              </a:ext>
            </a:extLst>
          </p:cNvPr>
          <p:cNvSpPr txBox="1"/>
          <p:nvPr/>
        </p:nvSpPr>
        <p:spPr>
          <a:xfrm>
            <a:off x="9944099" y="7505700"/>
            <a:ext cx="708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장점 </a:t>
            </a:r>
            <a:r>
              <a:rPr lang="en-US" altLang="ko-KR"/>
              <a:t>: </a:t>
            </a:r>
            <a:r>
              <a:rPr lang="ko-KR" altLang="en-US"/>
              <a:t>가변값을 제어할 수 있는 경로가 많기 때문에 변수 활용에 용이함</a:t>
            </a:r>
            <a:endParaRPr lang="en-US" altLang="ko-KR"/>
          </a:p>
          <a:p>
            <a:r>
              <a:rPr lang="ko-KR" altLang="en-US"/>
              <a:t>단점 </a:t>
            </a:r>
            <a:r>
              <a:rPr lang="en-US" altLang="ko-KR"/>
              <a:t>: </a:t>
            </a:r>
            <a:r>
              <a:rPr lang="ko-KR" altLang="en-US"/>
              <a:t>경로가 많기 때문에 확장성이나 유지보수에 어려움이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 예상 </a:t>
            </a:r>
            <a:r>
              <a:rPr lang="en-US" altLang="ko-KR"/>
              <a:t>: </a:t>
            </a:r>
            <a:r>
              <a:rPr lang="ko-KR" altLang="en-US"/>
              <a:t>대상의 수치값 이외의 가변값</a:t>
            </a:r>
            <a:r>
              <a:rPr lang="en-US" altLang="ko-KR"/>
              <a:t>(ex:</a:t>
            </a:r>
            <a:r>
              <a:rPr lang="ko-KR" altLang="en-US"/>
              <a:t>오브젝트 </a:t>
            </a:r>
            <a:r>
              <a:rPr lang="en-US" altLang="ko-KR"/>
              <a:t>UI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많을 때 활용하면</a:t>
            </a:r>
            <a:endParaRPr lang="en-US" altLang="ko-KR"/>
          </a:p>
          <a:p>
            <a:r>
              <a:rPr lang="en-US" altLang="ko-KR"/>
              <a:t>                </a:t>
            </a:r>
            <a:r>
              <a:rPr lang="ko-KR" altLang="en-US"/>
              <a:t>구현 자체에 편의성이 높을것으로 예상 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5ECDD0-0B60-3F4F-A427-BA5E336C5006}"/>
              </a:ext>
            </a:extLst>
          </p:cNvPr>
          <p:cNvSpPr/>
          <p:nvPr/>
        </p:nvSpPr>
        <p:spPr>
          <a:xfrm>
            <a:off x="13501227" y="5054016"/>
            <a:ext cx="32634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CharacterManager_V.xx</a:t>
            </a:r>
            <a:endParaRPr lang="ko-KR" altLang="en-US" sz="240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280F480-87B7-C4DD-62ED-5C732B7EC5D5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4666146" y="2095497"/>
            <a:ext cx="6154254" cy="231002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F0B286D-F478-6D7A-3C63-331DFEE72AF3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1108018" y="3865282"/>
            <a:ext cx="948764" cy="60960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682EBF-3DCD-09D2-1A96-B86839B17941}"/>
              </a:ext>
            </a:extLst>
          </p:cNvPr>
          <p:cNvSpPr/>
          <p:nvPr/>
        </p:nvSpPr>
        <p:spPr>
          <a:xfrm>
            <a:off x="9611674" y="5064655"/>
            <a:ext cx="269557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SkillSelect_Manager</a:t>
            </a:r>
            <a:endParaRPr lang="ko-KR" altLang="en-US" sz="24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FAF6E7-D2A5-C11B-9044-A62E32BC2F49}"/>
              </a:ext>
            </a:extLst>
          </p:cNvPr>
          <p:cNvSpPr/>
          <p:nvPr/>
        </p:nvSpPr>
        <p:spPr>
          <a:xfrm>
            <a:off x="4625953" y="5093196"/>
            <a:ext cx="32634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CharacterManager_V.xx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7727078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16478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선택 구현 방식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2022.07.08 ~ 2022.07.12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변수를 스킬 메소드로 넘기는 부분 구현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(2)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4E002F-3D00-DD7C-7841-9607A064A434}"/>
              </a:ext>
            </a:extLst>
          </p:cNvPr>
          <p:cNvGrpSpPr/>
          <p:nvPr/>
        </p:nvGrpSpPr>
        <p:grpSpPr>
          <a:xfrm>
            <a:off x="471488" y="2009129"/>
            <a:ext cx="8486772" cy="2821188"/>
            <a:chOff x="9329738" y="6796461"/>
            <a:chExt cx="8486772" cy="28211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ABB9892-668D-FAB0-A8C7-AC9F2D73EEAB}"/>
                </a:ext>
              </a:extLst>
            </p:cNvPr>
            <p:cNvGrpSpPr/>
            <p:nvPr/>
          </p:nvGrpSpPr>
          <p:grpSpPr>
            <a:xfrm>
              <a:off x="9329738" y="7204268"/>
              <a:ext cx="8486772" cy="2413381"/>
              <a:chOff x="9329738" y="7073518"/>
              <a:chExt cx="8486772" cy="241338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F949E5B-78C7-B846-F4EA-D47FA0737C6C}"/>
                  </a:ext>
                </a:extLst>
              </p:cNvPr>
              <p:cNvSpPr/>
              <p:nvPr/>
            </p:nvSpPr>
            <p:spPr>
              <a:xfrm>
                <a:off x="9329738" y="7073518"/>
                <a:ext cx="8486772" cy="24133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472B53B-A0EA-FA59-8112-15EF06E76C23}"/>
                  </a:ext>
                </a:extLst>
              </p:cNvPr>
              <p:cNvSpPr/>
              <p:nvPr/>
            </p:nvSpPr>
            <p:spPr>
              <a:xfrm>
                <a:off x="9640461" y="7353300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SkillSelect_Manager</a:t>
                </a:r>
                <a:endParaRPr lang="ko-KR" altLang="en-US" sz="2400"/>
              </a:p>
            </p:txBody>
          </p: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70F37EE3-A36B-C7AD-B114-8815613B9051}"/>
                  </a:ext>
                </a:extLst>
              </p:cNvPr>
              <p:cNvSpPr/>
              <p:nvPr/>
            </p:nvSpPr>
            <p:spPr>
              <a:xfrm>
                <a:off x="12400513" y="7353300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1F20D5C-F23D-AAC1-094F-B4ADE6B6D642}"/>
                  </a:ext>
                </a:extLst>
              </p:cNvPr>
              <p:cNvSpPr/>
              <p:nvPr/>
            </p:nvSpPr>
            <p:spPr>
              <a:xfrm>
                <a:off x="13491493" y="7353300"/>
                <a:ext cx="326347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CharacterManager_V.xx</a:t>
                </a:r>
                <a:endParaRPr lang="ko-KR" altLang="en-US" sz="2400"/>
              </a:p>
            </p:txBody>
          </p:sp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50FB5D5-DF84-0307-8F21-28774E27C29C}"/>
                  </a:ext>
                </a:extLst>
              </p:cNvPr>
              <p:cNvSpPr/>
              <p:nvPr/>
            </p:nvSpPr>
            <p:spPr>
              <a:xfrm>
                <a:off x="9956993" y="8405800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6E678ED-D21F-15B2-9A99-E04F55FF42B1}"/>
                  </a:ext>
                </a:extLst>
              </p:cNvPr>
              <p:cNvSpPr/>
              <p:nvPr/>
            </p:nvSpPr>
            <p:spPr>
              <a:xfrm>
                <a:off x="11053093" y="8445119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GameManager</a:t>
                </a:r>
                <a:endParaRPr lang="ko-KR" altLang="en-US" sz="2400"/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D602B3A3-AA9B-8FCE-C6A7-529D3EC9A933}"/>
                  </a:ext>
                </a:extLst>
              </p:cNvPr>
              <p:cNvSpPr/>
              <p:nvPr/>
            </p:nvSpPr>
            <p:spPr>
              <a:xfrm>
                <a:off x="13824868" y="8479866"/>
                <a:ext cx="1007450" cy="914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A5699BD-B34E-851D-5E7E-900275F86B29}"/>
                  </a:ext>
                </a:extLst>
              </p:cNvPr>
              <p:cNvSpPr/>
              <p:nvPr/>
            </p:nvSpPr>
            <p:spPr>
              <a:xfrm>
                <a:off x="14939293" y="8445119"/>
                <a:ext cx="269557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/>
                  <a:t>BattleManager</a:t>
                </a:r>
                <a:endParaRPr lang="ko-KR" altLang="en-US" sz="2400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7A1AA7-2E13-0F56-719B-2A0A4208F1E5}"/>
                </a:ext>
              </a:extLst>
            </p:cNvPr>
            <p:cNvSpPr/>
            <p:nvPr/>
          </p:nvSpPr>
          <p:spPr>
            <a:xfrm>
              <a:off x="11887200" y="6796461"/>
              <a:ext cx="3200398" cy="52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/>
                <a:t>사용 방식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BEE05E-6171-A6F1-7D30-1C53EF49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5074721"/>
            <a:ext cx="8963026" cy="45563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CB52C9-9F7C-75AA-C073-42FE5D9FCDE6}"/>
              </a:ext>
            </a:extLst>
          </p:cNvPr>
          <p:cNvSpPr/>
          <p:nvPr/>
        </p:nvSpPr>
        <p:spPr>
          <a:xfrm>
            <a:off x="4114800" y="6169680"/>
            <a:ext cx="775618" cy="7908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11B65C-FD39-9175-9F06-D4D5EE2AEC9F}"/>
              </a:ext>
            </a:extLst>
          </p:cNvPr>
          <p:cNvSpPr/>
          <p:nvPr/>
        </p:nvSpPr>
        <p:spPr>
          <a:xfrm>
            <a:off x="10370892" y="1755230"/>
            <a:ext cx="6858670" cy="2068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플레이어가 스킬 선택 </a:t>
            </a:r>
            <a:r>
              <a:rPr lang="en-US" altLang="ko-KR" sz="2000"/>
              <a:t>: </a:t>
            </a:r>
          </a:p>
          <a:p>
            <a:pPr algn="ctr"/>
            <a:r>
              <a:rPr lang="ko-KR" altLang="en-US" sz="2000"/>
              <a:t>확인해야 되는 부분 </a:t>
            </a:r>
            <a:endParaRPr lang="en-US" altLang="ko-KR" sz="2000"/>
          </a:p>
          <a:p>
            <a:pPr algn="ctr"/>
            <a:r>
              <a:rPr lang="en-US" altLang="ko-KR" sz="2000"/>
              <a:t>1). </a:t>
            </a:r>
            <a:r>
              <a:rPr lang="ko-KR" altLang="en-US" sz="2000"/>
              <a:t>플레이어가 몇번째 캐릭터를 선택했는가</a:t>
            </a:r>
            <a:r>
              <a:rPr lang="en-US" altLang="ko-KR" sz="2000"/>
              <a:t>?</a:t>
            </a:r>
          </a:p>
          <a:p>
            <a:pPr algn="ctr"/>
            <a:r>
              <a:rPr lang="en-US" altLang="ko-KR" sz="2000"/>
              <a:t>2). </a:t>
            </a:r>
            <a:r>
              <a:rPr lang="ko-KR" altLang="en-US" sz="2000"/>
              <a:t>어떤 부분의 스킬</a:t>
            </a:r>
            <a:r>
              <a:rPr lang="en-US" altLang="ko-KR" sz="2000"/>
              <a:t>(</a:t>
            </a:r>
            <a:r>
              <a:rPr lang="ko-KR" altLang="en-US" sz="2000"/>
              <a:t>직업스킬</a:t>
            </a:r>
            <a:r>
              <a:rPr lang="en-US" altLang="ko-KR" sz="2000"/>
              <a:t>/</a:t>
            </a:r>
            <a:r>
              <a:rPr lang="ko-KR" altLang="en-US" sz="2000"/>
              <a:t>일반스킬</a:t>
            </a:r>
            <a:r>
              <a:rPr lang="en-US" altLang="ko-KR" sz="2000"/>
              <a:t>)</a:t>
            </a:r>
            <a:r>
              <a:rPr lang="ko-KR" altLang="en-US" sz="2000"/>
              <a:t>이 바뀌는가</a:t>
            </a:r>
            <a:r>
              <a:rPr lang="en-US" altLang="ko-KR" sz="2000"/>
              <a:t>?</a:t>
            </a:r>
          </a:p>
          <a:p>
            <a:pPr algn="ctr"/>
            <a:endParaRPr lang="en-US" altLang="ko-KR" sz="2000"/>
          </a:p>
          <a:p>
            <a:pPr algn="ctr"/>
            <a:r>
              <a:rPr lang="ko-KR" altLang="en-US" sz="2000"/>
              <a:t>위의 내용을 확인하는 스크립트 </a:t>
            </a:r>
            <a:r>
              <a:rPr lang="en-US" altLang="ko-KR" sz="2000"/>
              <a:t>: SkillSelect_Manager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5BA695F-A80D-D50D-EFFE-29EE2886974E}"/>
              </a:ext>
            </a:extLst>
          </p:cNvPr>
          <p:cNvCxnSpPr>
            <a:stCxn id="17" idx="3"/>
          </p:cNvCxnSpPr>
          <p:nvPr/>
        </p:nvCxnSpPr>
        <p:spPr>
          <a:xfrm flipV="1">
            <a:off x="4890418" y="2537464"/>
            <a:ext cx="5472112" cy="4027665"/>
          </a:xfrm>
          <a:prstGeom prst="bentConnector3">
            <a:avLst>
              <a:gd name="adj1" fmla="val 7806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6E7934-3B7B-E6A3-59FE-26D00BADC6B5}"/>
              </a:ext>
            </a:extLst>
          </p:cNvPr>
          <p:cNvSpPr/>
          <p:nvPr/>
        </p:nvSpPr>
        <p:spPr>
          <a:xfrm>
            <a:off x="10359895" y="4607338"/>
            <a:ext cx="6858670" cy="114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SkillSelect_Manager</a:t>
            </a:r>
            <a:r>
              <a:rPr lang="ko-KR" altLang="en-US" sz="2000"/>
              <a:t>의 변경사항에 따라</a:t>
            </a:r>
            <a:endParaRPr lang="en-US" altLang="ko-KR" sz="2000"/>
          </a:p>
          <a:p>
            <a:pPr algn="ctr"/>
            <a:r>
              <a:rPr lang="en-US" altLang="ko-KR" sz="2000"/>
              <a:t>CharacterManager_V.xx </a:t>
            </a:r>
            <a:r>
              <a:rPr lang="ko-KR" altLang="en-US" sz="2000"/>
              <a:t>스크립트에 적용</a:t>
            </a:r>
            <a:endParaRPr lang="en-US" altLang="ko-KR" sz="20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0E5278-EB7C-51F3-CCC7-7A51D4DBDF59}"/>
              </a:ext>
            </a:extLst>
          </p:cNvPr>
          <p:cNvSpPr/>
          <p:nvPr/>
        </p:nvSpPr>
        <p:spPr>
          <a:xfrm>
            <a:off x="10362530" y="6383233"/>
            <a:ext cx="6858670" cy="115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CharacterManager_V.xx</a:t>
            </a:r>
            <a:r>
              <a:rPr lang="ko-KR" altLang="en-US" sz="2000"/>
              <a:t>에 적용된 </a:t>
            </a:r>
            <a:r>
              <a:rPr lang="en-US" altLang="ko-KR" sz="2000"/>
              <a:t>Enum</a:t>
            </a:r>
            <a:r>
              <a:rPr lang="ko-KR" altLang="en-US" sz="2000"/>
              <a:t>내용을</a:t>
            </a:r>
            <a:endParaRPr lang="en-US" altLang="ko-KR" sz="2000"/>
          </a:p>
          <a:p>
            <a:pPr algn="ctr"/>
            <a:r>
              <a:rPr lang="en-US" altLang="ko-KR" sz="2000"/>
              <a:t>String</a:t>
            </a:r>
            <a:r>
              <a:rPr lang="ko-KR" altLang="en-US" sz="2000"/>
              <a:t>변수로 </a:t>
            </a:r>
            <a:r>
              <a:rPr lang="en-US" altLang="ko-KR" sz="2000"/>
              <a:t>GameManager</a:t>
            </a:r>
            <a:r>
              <a:rPr lang="ko-KR" altLang="en-US" sz="2000"/>
              <a:t>에 적용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052126-04A9-07D4-7494-4529A418A9B0}"/>
              </a:ext>
            </a:extLst>
          </p:cNvPr>
          <p:cNvSpPr/>
          <p:nvPr/>
        </p:nvSpPr>
        <p:spPr>
          <a:xfrm>
            <a:off x="10362530" y="8333594"/>
            <a:ext cx="6858670" cy="115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String</a:t>
            </a:r>
            <a:r>
              <a:rPr lang="ko-KR" altLang="en-US" sz="2000"/>
              <a:t>변수로 저장된 </a:t>
            </a:r>
            <a:r>
              <a:rPr lang="en-US" altLang="ko-KR" sz="2000"/>
              <a:t>GameManager</a:t>
            </a:r>
            <a:r>
              <a:rPr lang="ko-KR" altLang="en-US" sz="2000"/>
              <a:t>의 내용으로</a:t>
            </a:r>
            <a:endParaRPr lang="en-US" altLang="ko-KR" sz="2000"/>
          </a:p>
          <a:p>
            <a:pPr algn="ctr"/>
            <a:r>
              <a:rPr lang="en-US" altLang="ko-KR" sz="2000"/>
              <a:t>BattleManager</a:t>
            </a:r>
            <a:r>
              <a:rPr lang="ko-KR" altLang="en-US" sz="2000"/>
              <a:t>에서 </a:t>
            </a:r>
            <a:r>
              <a:rPr lang="en-US" altLang="ko-KR" sz="2000"/>
              <a:t>Resources.Load()</a:t>
            </a:r>
            <a:r>
              <a:rPr lang="ko-KR" altLang="en-US" sz="2000"/>
              <a:t> 등의 함수에 활용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A01AF8-93FD-8144-21E9-9DC69FDA0C1C}"/>
              </a:ext>
            </a:extLst>
          </p:cNvPr>
          <p:cNvCxnSpPr>
            <a:cxnSpLocks/>
          </p:cNvCxnSpPr>
          <p:nvPr/>
        </p:nvCxnSpPr>
        <p:spPr>
          <a:xfrm>
            <a:off x="13800227" y="3846918"/>
            <a:ext cx="0" cy="7280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31E863E-1E44-A54D-C678-328F857F337D}"/>
              </a:ext>
            </a:extLst>
          </p:cNvPr>
          <p:cNvCxnSpPr>
            <a:cxnSpLocks/>
          </p:cNvCxnSpPr>
          <p:nvPr/>
        </p:nvCxnSpPr>
        <p:spPr>
          <a:xfrm>
            <a:off x="13800227" y="5788269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E30158-A887-7607-3BA8-B00D5AD4586F}"/>
              </a:ext>
            </a:extLst>
          </p:cNvPr>
          <p:cNvCxnSpPr>
            <a:cxnSpLocks/>
          </p:cNvCxnSpPr>
          <p:nvPr/>
        </p:nvCxnSpPr>
        <p:spPr>
          <a:xfrm>
            <a:off x="13800227" y="7614120"/>
            <a:ext cx="0" cy="653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5218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알파버전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7881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2022.07.13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기본공격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2022.07.14 ~ 2022.07.16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스킬 쿨타임 구현 및 플레이어 스킬 구현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2022.07.14 :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스킬 쿨타임 구현 방식 이슈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코루틴을 활용한 쿨타임 구현 방식 채용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실시간 쿨타임 활용이 아니기에 작동에 문제가 생김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    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	   **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해결 방안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스킬마다 쿨타임을 적용하고 그 쿨타임을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전투에 사용되는 스크립트에 가져와서 관리하는 방식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75506-1639-E48C-7E6D-82EF4A5C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90" y="3687634"/>
            <a:ext cx="6019800" cy="3729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E3C24A-4657-444E-8442-DBF83373C0B1}"/>
              </a:ext>
            </a:extLst>
          </p:cNvPr>
          <p:cNvSpPr/>
          <p:nvPr/>
        </p:nvSpPr>
        <p:spPr>
          <a:xfrm>
            <a:off x="9296399" y="7581899"/>
            <a:ext cx="8534401" cy="2161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/>
              <a:t>쿨타임 이슈 </a:t>
            </a:r>
            <a:r>
              <a:rPr lang="en-US" altLang="ko-KR" sz="3200"/>
              <a:t>: </a:t>
            </a:r>
            <a:r>
              <a:rPr lang="ko-KR" altLang="en-US" sz="3200"/>
              <a:t>비효율적인 방식</a:t>
            </a:r>
            <a:r>
              <a:rPr lang="en-US" altLang="ko-KR" sz="3200"/>
              <a:t>?</a:t>
            </a:r>
          </a:p>
          <a:p>
            <a:r>
              <a:rPr lang="en-US" altLang="ko-KR"/>
              <a:t>-------------------------------------------------------------------------------------------------------------</a:t>
            </a:r>
          </a:p>
          <a:p>
            <a:r>
              <a:rPr lang="ko-KR" altLang="en-US"/>
              <a:t>일일이 스킬 쿨타임을 받아와야 하기에 비효율적이라고 생각이 드나</a:t>
            </a:r>
            <a:r>
              <a:rPr lang="en-US" altLang="ko-KR"/>
              <a:t>,</a:t>
            </a:r>
          </a:p>
          <a:p>
            <a:r>
              <a:rPr lang="ko-KR" altLang="en-US"/>
              <a:t>몇몇 스킬이 특정 부분의 스킬의 쿨타임을 줄이거나</a:t>
            </a:r>
            <a:r>
              <a:rPr lang="en-US" altLang="ko-KR"/>
              <a:t>, </a:t>
            </a:r>
            <a:r>
              <a:rPr lang="ko-KR" altLang="en-US"/>
              <a:t>보스 특수 기술에 특정 쿨타임을 늘리는</a:t>
            </a:r>
            <a:r>
              <a:rPr lang="en-US" altLang="ko-KR"/>
              <a:t> </a:t>
            </a:r>
            <a:r>
              <a:rPr lang="ko-KR" altLang="en-US"/>
              <a:t>등의 기믹의 다양성을 생각해볼때</a:t>
            </a:r>
            <a:r>
              <a:rPr lang="en-US" altLang="ko-KR"/>
              <a:t>, </a:t>
            </a:r>
            <a:r>
              <a:rPr lang="ko-KR" altLang="en-US"/>
              <a:t>비효율적인 부분을 감수할 필요가 있다고 판단</a:t>
            </a: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475E78-5673-7CE1-793F-EED1C3133C7C}"/>
              </a:ext>
            </a:extLst>
          </p:cNvPr>
          <p:cNvSpPr/>
          <p:nvPr/>
        </p:nvSpPr>
        <p:spPr>
          <a:xfrm>
            <a:off x="2743200" y="1943100"/>
            <a:ext cx="3200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보스의 공격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50F95-FFD2-A87C-DB10-9F412E2C5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00" y="2886062"/>
            <a:ext cx="4098059" cy="54995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E54647-82F2-0943-4BAC-EB9BFE0D4770}"/>
              </a:ext>
            </a:extLst>
          </p:cNvPr>
          <p:cNvSpPr/>
          <p:nvPr/>
        </p:nvSpPr>
        <p:spPr>
          <a:xfrm>
            <a:off x="5131355" y="2885007"/>
            <a:ext cx="3200400" cy="149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모작 게임과의 차별성</a:t>
            </a:r>
            <a:r>
              <a:rPr lang="en-US" altLang="ko-KR" sz="2400"/>
              <a:t>2</a:t>
            </a:r>
          </a:p>
          <a:p>
            <a:pPr algn="ctr"/>
            <a:endParaRPr lang="en-US" altLang="ko-KR" sz="500"/>
          </a:p>
          <a:p>
            <a:r>
              <a:rPr lang="en-US" altLang="ko-KR" sz="2000"/>
              <a:t>(</a:t>
            </a:r>
            <a:r>
              <a:rPr lang="ko-KR" altLang="en-US" sz="2000"/>
              <a:t>보스의 랜덤성 공격 </a:t>
            </a:r>
            <a:r>
              <a:rPr lang="en-US" altLang="ko-KR" sz="2000">
                <a:latin typeface="휴먼모음T (본문)"/>
              </a:rPr>
              <a:t>-&gt;</a:t>
            </a:r>
            <a:r>
              <a:rPr lang="en-US" altLang="ko-KR" sz="2000"/>
              <a:t> </a:t>
            </a:r>
          </a:p>
          <a:p>
            <a:pPr algn="ctr"/>
            <a:r>
              <a:rPr lang="en-US" altLang="ko-KR" sz="2000"/>
              <a:t>    </a:t>
            </a:r>
            <a:r>
              <a:rPr lang="ko-KR" altLang="en-US" sz="2000"/>
              <a:t>플레이어의 어그로 수치 확인</a:t>
            </a:r>
            <a:r>
              <a:rPr lang="en-US" altLang="ko-KR" sz="2000"/>
              <a:t>)</a:t>
            </a:r>
            <a:r>
              <a:rPr lang="ko-KR" altLang="en-US" sz="2000">
                <a:latin typeface="+mj-ea"/>
                <a:ea typeface="+mj-ea"/>
              </a:rPr>
              <a:t> </a:t>
            </a:r>
            <a:r>
              <a:rPr lang="en-US" altLang="ko-KR" sz="2000"/>
              <a:t> </a:t>
            </a:r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0B5A96-5870-FF8D-AD09-21BB1D2563F2}"/>
              </a:ext>
            </a:extLst>
          </p:cNvPr>
          <p:cNvSpPr/>
          <p:nvPr/>
        </p:nvSpPr>
        <p:spPr>
          <a:xfrm>
            <a:off x="5283755" y="4485206"/>
            <a:ext cx="2895600" cy="39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- </a:t>
            </a:r>
            <a:r>
              <a:rPr lang="ko-KR" altLang="en-US" sz="2000"/>
              <a:t>파티원들에게 어그로 </a:t>
            </a:r>
            <a:endParaRPr lang="en-US" altLang="ko-KR" sz="2000"/>
          </a:p>
          <a:p>
            <a:pPr algn="ctr"/>
            <a:r>
              <a:rPr lang="ko-KR" altLang="en-US" sz="2000"/>
              <a:t>수치 할당</a:t>
            </a:r>
            <a:endParaRPr lang="en-US" altLang="ko-KR" sz="2000"/>
          </a:p>
          <a:p>
            <a:pPr algn="ctr"/>
            <a:endParaRPr lang="en-US" altLang="ko-KR" sz="2000"/>
          </a:p>
          <a:p>
            <a:pPr algn="ctr"/>
            <a:r>
              <a:rPr lang="en-US" altLang="ko-KR" sz="2000"/>
              <a:t>- </a:t>
            </a:r>
            <a:r>
              <a:rPr lang="ko-KR" altLang="en-US" sz="2000"/>
              <a:t>보스 공격시</a:t>
            </a:r>
            <a:endParaRPr lang="en-US" altLang="ko-KR" sz="2000"/>
          </a:p>
          <a:p>
            <a:pPr algn="ctr"/>
            <a:r>
              <a:rPr lang="ko-KR" altLang="en-US" sz="2000"/>
              <a:t>파티원 어그로 수치가 가장 높은 플레이어 공격</a:t>
            </a:r>
            <a:endParaRPr lang="en-US" altLang="ko-KR" sz="2000"/>
          </a:p>
          <a:p>
            <a:pPr algn="ctr"/>
            <a:endParaRPr lang="en-US" altLang="ko-KR" sz="2000"/>
          </a:p>
          <a:p>
            <a:pPr algn="ctr"/>
            <a:r>
              <a:rPr lang="en-US" altLang="ko-KR" sz="2000"/>
              <a:t>- </a:t>
            </a:r>
            <a:r>
              <a:rPr lang="ko-KR" altLang="en-US" sz="2000"/>
              <a:t>가장 높은 어그로를 갖고 있는 모든 케릭터를 공격</a:t>
            </a:r>
            <a:endParaRPr lang="en-US" altLang="ko-KR" sz="2000"/>
          </a:p>
          <a:p>
            <a:pPr algn="ctr"/>
            <a:r>
              <a:rPr lang="en-US" altLang="ko-KR" sz="2000"/>
              <a:t>(</a:t>
            </a:r>
            <a:r>
              <a:rPr lang="ko-KR" altLang="en-US" sz="2000"/>
              <a:t>광역 공격</a:t>
            </a:r>
            <a:r>
              <a:rPr lang="en-US" altLang="ko-KR" sz="2000"/>
              <a:t>)</a:t>
            </a:r>
            <a:endParaRPr lang="ko-KR" altLang="en-US" sz="200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283B00C-E023-D1FD-1000-DC518E0B6F84}"/>
              </a:ext>
            </a:extLst>
          </p:cNvPr>
          <p:cNvCxnSpPr>
            <a:cxnSpLocks/>
          </p:cNvCxnSpPr>
          <p:nvPr/>
        </p:nvCxnSpPr>
        <p:spPr>
          <a:xfrm>
            <a:off x="8179355" y="8953500"/>
            <a:ext cx="8122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89E9D0-7D5D-673C-3798-E5D1F48E01FB}"/>
              </a:ext>
            </a:extLst>
          </p:cNvPr>
          <p:cNvCxnSpPr>
            <a:cxnSpLocks/>
          </p:cNvCxnSpPr>
          <p:nvPr/>
        </p:nvCxnSpPr>
        <p:spPr>
          <a:xfrm flipV="1">
            <a:off x="8991600" y="1638300"/>
            <a:ext cx="0" cy="7315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00DFB2-FB44-F77B-A441-414E662CBEA0}"/>
              </a:ext>
            </a:extLst>
          </p:cNvPr>
          <p:cNvCxnSpPr>
            <a:cxnSpLocks/>
          </p:cNvCxnSpPr>
          <p:nvPr/>
        </p:nvCxnSpPr>
        <p:spPr>
          <a:xfrm>
            <a:off x="8991600" y="1638300"/>
            <a:ext cx="4286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50140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과정</a:t>
            </a:r>
          </a:p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베타버전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sz="600" b="1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6034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2022.07.17 ~ 2022.07.18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보스 죽는 애니메이션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기타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제작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2022.07.19 ~ 2022.07.22: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알파 던전 보스 패턴 추가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	1.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알파 던전은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페이즈로 구성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	2. 1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페이즈 화염속성 보스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-&gt;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특수공격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턴당 도트 데미지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	3. 2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페이즈 얼음속성 보스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-&gt;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특수공격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특정 스킬 잠금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2022.07.23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공격모션 추가</a:t>
            </a:r>
          </a:p>
          <a:p>
            <a:pPr lvl="0">
              <a:lnSpc>
                <a:spcPct val="150000"/>
              </a:lnSpc>
              <a:defRPr/>
            </a:pP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2022.07.24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~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2022.07.29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사용자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개선 및 버그수정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//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마지막 던전 기믹 구상</a:t>
            </a: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2022.07.30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캐릭터 버프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,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디버프창 리스트로 구현</a:t>
            </a: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45017" y="2439667"/>
            <a:ext cx="310306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컨셉 </a:t>
            </a:r>
            <a:r>
              <a:rPr lang="en-US" altLang="ko-KR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bject 8"/>
          <p:cNvSpPr txBox="1"/>
          <p:nvPr/>
        </p:nvSpPr>
        <p:spPr>
          <a:xfrm>
            <a:off x="2345017" y="3238500"/>
            <a:ext cx="3522383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개요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차별화 및 재미 요소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진행 스토리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46299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63436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과정</a:t>
            </a:r>
          </a:p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개발 과정 및 이슈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베타버전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sz="600" b="1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2022.07.31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베타 던전 보스 패턴 추가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	1. 6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턴 이후 특수공격 패턴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	2.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특수공격시 파티원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어그로 초기화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파티원 피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로 바뀜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	3.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특수공격시 보스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피가 닳음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-&gt;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총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5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번 버티면 승리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2022.08.01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모바일 버전 빌드 확인 및 버그 수정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2022.08.02 :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신캐릭터 추가 및 버그 수정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2022.08.03 : Json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을 이용한 게임 내용 저장 및 버그 수정</a:t>
            </a: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25000" y="2791756"/>
            <a:ext cx="8153400" cy="395194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1506200" y="1638300"/>
            <a:ext cx="4191000" cy="9144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/>
              <a:t>최종 테스트 결과</a:t>
            </a:r>
          </a:p>
        </p:txBody>
      </p:sp>
      <p:sp>
        <p:nvSpPr>
          <p:cNvPr id="51" name="직사각형 9"/>
          <p:cNvSpPr/>
          <p:nvPr/>
        </p:nvSpPr>
        <p:spPr>
          <a:xfrm>
            <a:off x="9753600" y="7353300"/>
            <a:ext cx="7696200" cy="2161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/>
              <a:t>&lt;</a:t>
            </a:r>
            <a:r>
              <a:rPr lang="ko-KR" altLang="en-US" sz="3200"/>
              <a:t>예상이슈 </a:t>
            </a:r>
            <a:r>
              <a:rPr lang="en-US" altLang="ko-KR" sz="3200"/>
              <a:t>: </a:t>
            </a:r>
            <a:r>
              <a:rPr lang="ko-KR" altLang="en-US" sz="3200"/>
              <a:t>캐릭터 클릭 이슈</a:t>
            </a:r>
            <a:r>
              <a:rPr lang="en-US" altLang="ko-KR" sz="3200"/>
              <a:t>&gt;</a:t>
            </a:r>
          </a:p>
          <a:p>
            <a:pPr lvl="0">
              <a:defRPr/>
            </a:pPr>
            <a:r>
              <a:rPr lang="en-US" altLang="ko-KR"/>
              <a:t>--------------------------------------------------------------------------------------------------</a:t>
            </a:r>
          </a:p>
          <a:p>
            <a:pPr lvl="0">
              <a:defRPr/>
            </a:pPr>
            <a:endParaRPr lang="en-US" altLang="ko-KR"/>
          </a:p>
          <a:p>
            <a:pPr lvl="0" algn="ctr">
              <a:defRPr/>
            </a:pPr>
            <a:r>
              <a:rPr lang="ko-KR" altLang="en-US" sz="2800"/>
              <a:t>캐릭터 클릭시 선택이 잘 안되는 이슈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65F19D76-3D35-4643-3D49-3506BFB83790}"/>
              </a:ext>
            </a:extLst>
          </p:cNvPr>
          <p:cNvSpPr txBox="1"/>
          <p:nvPr/>
        </p:nvSpPr>
        <p:spPr>
          <a:xfrm>
            <a:off x="10534668" y="6426783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결과</a:t>
            </a:r>
            <a:r>
              <a:rPr 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2F6C831-8509-587A-396A-25BFD7A6F3D2}"/>
              </a:ext>
            </a:extLst>
          </p:cNvPr>
          <p:cNvSpPr txBox="1"/>
          <p:nvPr/>
        </p:nvSpPr>
        <p:spPr>
          <a:xfrm>
            <a:off x="10534667" y="7249438"/>
            <a:ext cx="3958045" cy="1682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내용 결과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미구현된 내용들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추후 일정 및 느낀점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1019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 화면</a:t>
            </a:r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905A9A-ECF1-C46F-77C4-0F7D036E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3" y="2712791"/>
            <a:ext cx="3638109" cy="6732766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E9151C5-C927-B7DD-4053-2BB5CF15A09B}"/>
              </a:ext>
            </a:extLst>
          </p:cNvPr>
          <p:cNvSpPr/>
          <p:nvPr/>
        </p:nvSpPr>
        <p:spPr>
          <a:xfrm>
            <a:off x="1418561" y="2013934"/>
            <a:ext cx="2381691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로그인창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3342E9-7CF7-DD8B-DF09-0B2835FCFA9B}"/>
              </a:ext>
            </a:extLst>
          </p:cNvPr>
          <p:cNvSpPr/>
          <p:nvPr/>
        </p:nvSpPr>
        <p:spPr>
          <a:xfrm>
            <a:off x="4800600" y="4057334"/>
            <a:ext cx="3048000" cy="388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C1360-1785-E7B2-3215-8C7ABA78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178" y="3789981"/>
            <a:ext cx="9372600" cy="442090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0EC970-6C03-EF1C-4ADA-10608AA71E11}"/>
              </a:ext>
            </a:extLst>
          </p:cNvPr>
          <p:cNvSpPr/>
          <p:nvPr/>
        </p:nvSpPr>
        <p:spPr>
          <a:xfrm>
            <a:off x="11658600" y="3162300"/>
            <a:ext cx="2381691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 화면</a:t>
            </a:r>
          </a:p>
        </p:txBody>
      </p:sp>
    </p:spTree>
    <p:extLst>
      <p:ext uri="{BB962C8B-B14F-4D97-AF65-F5344CB8AC3E}">
        <p14:creationId xmlns:p14="http://schemas.microsoft.com/office/powerpoint/2010/main" val="1769441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2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7E9B9537-2BB8-248A-0389-1EC41DC6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45149"/>
            <a:ext cx="4038600" cy="6870646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22AB89-27FA-4FDB-D8C4-2CFE45162FF7}"/>
              </a:ext>
            </a:extLst>
          </p:cNvPr>
          <p:cNvSpPr/>
          <p:nvPr/>
        </p:nvSpPr>
        <p:spPr>
          <a:xfrm>
            <a:off x="1905000" y="2019300"/>
            <a:ext cx="2417123" cy="473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98015B-561F-F961-7035-E4245936F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378" y="3822095"/>
            <a:ext cx="9144000" cy="4307621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1E657F4-D305-78CF-E446-75277E8B7F03}"/>
              </a:ext>
            </a:extLst>
          </p:cNvPr>
          <p:cNvSpPr/>
          <p:nvPr/>
        </p:nvSpPr>
        <p:spPr>
          <a:xfrm>
            <a:off x="5181600" y="4032806"/>
            <a:ext cx="3048000" cy="388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710DF1-6C94-C61B-47F3-D160AEDE0DE3}"/>
              </a:ext>
            </a:extLst>
          </p:cNvPr>
          <p:cNvSpPr/>
          <p:nvPr/>
        </p:nvSpPr>
        <p:spPr>
          <a:xfrm>
            <a:off x="11887200" y="3123238"/>
            <a:ext cx="2381691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48BD93-16E8-7404-BFD7-91B31B0E9790}"/>
              </a:ext>
            </a:extLst>
          </p:cNvPr>
          <p:cNvSpPr/>
          <p:nvPr/>
        </p:nvSpPr>
        <p:spPr>
          <a:xfrm>
            <a:off x="9677400" y="5448300"/>
            <a:ext cx="1143000" cy="1065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7F9B4FD-6E5E-7CF4-3E8C-9726075A3F99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10248900" y="6513574"/>
            <a:ext cx="1059328" cy="1642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8051A4-1E7C-CA9F-173D-269295634B7F}"/>
              </a:ext>
            </a:extLst>
          </p:cNvPr>
          <p:cNvSpPr/>
          <p:nvPr/>
        </p:nvSpPr>
        <p:spPr>
          <a:xfrm>
            <a:off x="10778564" y="8258082"/>
            <a:ext cx="5071036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파티 선택 창</a:t>
            </a:r>
            <a:endParaRPr lang="en-US" altLang="ko-KR" sz="2400"/>
          </a:p>
          <a:p>
            <a:pPr algn="ctr"/>
            <a:r>
              <a:rPr lang="en-US" altLang="ko-KR" sz="2400"/>
              <a:t>: </a:t>
            </a:r>
            <a:r>
              <a:rPr lang="ko-KR" altLang="en-US" sz="2400"/>
              <a:t>퀘스트 선택 화면에서</a:t>
            </a:r>
            <a:endParaRPr lang="en-US" altLang="ko-KR" sz="2400"/>
          </a:p>
          <a:p>
            <a:pPr algn="ctr"/>
            <a:r>
              <a:rPr lang="ko-KR" altLang="en-US" sz="2400"/>
              <a:t>구현되어 있어서 당장 씬 자체는 미구현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3720574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34" grpId="0" animBg="1"/>
      <p:bldP spid="35" grpId="0" animBg="1"/>
      <p:bldP spid="36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74104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BCB610-B184-53C4-2D2D-EE8B0982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06172"/>
            <a:ext cx="3684178" cy="6846497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59E97C2-6C86-4B56-A6A6-9E94E3E69088}"/>
              </a:ext>
            </a:extLst>
          </p:cNvPr>
          <p:cNvSpPr/>
          <p:nvPr/>
        </p:nvSpPr>
        <p:spPr>
          <a:xfrm>
            <a:off x="1828800" y="1866900"/>
            <a:ext cx="2362200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E659E40-0937-1EE1-89C5-A4454728F6FA}"/>
              </a:ext>
            </a:extLst>
          </p:cNvPr>
          <p:cNvSpPr/>
          <p:nvPr/>
        </p:nvSpPr>
        <p:spPr>
          <a:xfrm>
            <a:off x="5181600" y="4032806"/>
            <a:ext cx="3048000" cy="388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66939F-61C7-C602-52B3-71567FD2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825480"/>
            <a:ext cx="9049108" cy="430085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5E55B-AC7A-9108-DD58-8EEE5B3DCD74}"/>
              </a:ext>
            </a:extLst>
          </p:cNvPr>
          <p:cNvSpPr/>
          <p:nvPr/>
        </p:nvSpPr>
        <p:spPr>
          <a:xfrm>
            <a:off x="11887200" y="3123238"/>
            <a:ext cx="2381691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</a:p>
        </p:txBody>
      </p:sp>
    </p:spTree>
    <p:extLst>
      <p:ext uri="{BB962C8B-B14F-4D97-AF65-F5344CB8AC3E}">
        <p14:creationId xmlns:p14="http://schemas.microsoft.com/office/powerpoint/2010/main" val="106979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8096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en-US" altLang="ko-KR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33396C-0EB8-E5F7-217A-803D05AD1697}"/>
              </a:ext>
            </a:extLst>
          </p:cNvPr>
          <p:cNvSpPr/>
          <p:nvPr/>
        </p:nvSpPr>
        <p:spPr>
          <a:xfrm>
            <a:off x="6477000" y="1443352"/>
            <a:ext cx="5029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</a:rPr>
              <a:t>퀘스트 선택 화면 구현 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2C281-3419-3EAB-7258-380B01E7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29100"/>
            <a:ext cx="8269084" cy="396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7994B9-8CF3-3CD8-E7B8-9A23BB04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478396"/>
            <a:ext cx="7983770" cy="3752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AEFD9-6B24-88F0-DD82-BDF369A4A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6288073"/>
            <a:ext cx="8081963" cy="38068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6D24FC-3A68-F852-FE05-7DFDE8ACFE23}"/>
              </a:ext>
            </a:extLst>
          </p:cNvPr>
          <p:cNvSpPr/>
          <p:nvPr/>
        </p:nvSpPr>
        <p:spPr>
          <a:xfrm>
            <a:off x="4876800" y="5249732"/>
            <a:ext cx="685800" cy="271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427585-3522-5030-1008-AF55D7FD3F4A}"/>
              </a:ext>
            </a:extLst>
          </p:cNvPr>
          <p:cNvCxnSpPr>
            <a:stCxn id="16" idx="3"/>
            <a:endCxn id="7" idx="1"/>
          </p:cNvCxnSpPr>
          <p:nvPr/>
        </p:nvCxnSpPr>
        <p:spPr>
          <a:xfrm flipV="1">
            <a:off x="5562600" y="4354821"/>
            <a:ext cx="3962400" cy="10307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6EE45C-2234-1555-182A-2EAFC5F5244E}"/>
              </a:ext>
            </a:extLst>
          </p:cNvPr>
          <p:cNvSpPr/>
          <p:nvPr/>
        </p:nvSpPr>
        <p:spPr>
          <a:xfrm>
            <a:off x="4876800" y="5701003"/>
            <a:ext cx="685800" cy="5870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5C3E16-B338-A843-0F86-B1E5E1C1E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2600" y="5994538"/>
            <a:ext cx="3962400" cy="21969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34F15D-A922-53A1-BC69-4FEA8C92CFEE}"/>
              </a:ext>
            </a:extLst>
          </p:cNvPr>
          <p:cNvSpPr/>
          <p:nvPr/>
        </p:nvSpPr>
        <p:spPr>
          <a:xfrm>
            <a:off x="13716000" y="4000500"/>
            <a:ext cx="20574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/>
              <a:t>스킬 변경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C21C4D-4319-BECE-8454-7C0B13695762}"/>
              </a:ext>
            </a:extLst>
          </p:cNvPr>
          <p:cNvSpPr/>
          <p:nvPr/>
        </p:nvSpPr>
        <p:spPr>
          <a:xfrm>
            <a:off x="14620240" y="7658100"/>
            <a:ext cx="20574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/>
              <a:t>캐릭터 변경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F4209A-6E92-7F83-D492-772FCFA53482}"/>
              </a:ext>
            </a:extLst>
          </p:cNvPr>
          <p:cNvSpPr/>
          <p:nvPr/>
        </p:nvSpPr>
        <p:spPr>
          <a:xfrm>
            <a:off x="1219200" y="8228406"/>
            <a:ext cx="7086600" cy="91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스킬 및 캐릭터 변경은 첫번째 던전을 클리어 한 후부터 가능</a:t>
            </a:r>
          </a:p>
        </p:txBody>
      </p:sp>
    </p:spTree>
    <p:extLst>
      <p:ext uri="{BB962C8B-B14F-4D97-AF65-F5344CB8AC3E}">
        <p14:creationId xmlns:p14="http://schemas.microsoft.com/office/powerpoint/2010/main" val="1312896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17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A834A8-57CD-838B-19DE-B2D7D530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52700"/>
            <a:ext cx="4200603" cy="694365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8FE523-F9E4-13A6-2DAD-083B622D7084}"/>
              </a:ext>
            </a:extLst>
          </p:cNvPr>
          <p:cNvSpPr/>
          <p:nvPr/>
        </p:nvSpPr>
        <p:spPr>
          <a:xfrm>
            <a:off x="1600200" y="1986207"/>
            <a:ext cx="2362200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5DF9A-7D80-ADAE-5748-C41543F3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12" y="3770972"/>
            <a:ext cx="9413371" cy="4409867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7D0ECF-3DD1-0357-6AF2-6EC724E5A707}"/>
              </a:ext>
            </a:extLst>
          </p:cNvPr>
          <p:cNvSpPr/>
          <p:nvPr/>
        </p:nvSpPr>
        <p:spPr>
          <a:xfrm>
            <a:off x="5181600" y="4032806"/>
            <a:ext cx="3048000" cy="388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6AEBF1-9388-B570-566B-A69109131B51}"/>
              </a:ext>
            </a:extLst>
          </p:cNvPr>
          <p:cNvSpPr/>
          <p:nvPr/>
        </p:nvSpPr>
        <p:spPr>
          <a:xfrm>
            <a:off x="1447800" y="3390900"/>
            <a:ext cx="685800" cy="271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A86F550-26A8-ABFD-8855-BB7D676046F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133600" y="3526698"/>
            <a:ext cx="8077200" cy="1235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792716-C95B-74F0-1816-A2E4E5ABD106}"/>
              </a:ext>
            </a:extLst>
          </p:cNvPr>
          <p:cNvSpPr/>
          <p:nvPr/>
        </p:nvSpPr>
        <p:spPr>
          <a:xfrm>
            <a:off x="10210800" y="4533900"/>
            <a:ext cx="838200" cy="330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ED6A2B-1EDC-ADDE-4049-2CB74447E78F}"/>
              </a:ext>
            </a:extLst>
          </p:cNvPr>
          <p:cNvSpPr/>
          <p:nvPr/>
        </p:nvSpPr>
        <p:spPr>
          <a:xfrm>
            <a:off x="11906397" y="3205296"/>
            <a:ext cx="2362200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화면</a:t>
            </a: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EA003F97-931E-29F2-58A2-B83C5D6B0D83}"/>
              </a:ext>
            </a:extLst>
          </p:cNvPr>
          <p:cNvSpPr txBox="1"/>
          <p:nvPr/>
        </p:nvSpPr>
        <p:spPr>
          <a:xfrm>
            <a:off x="285749" y="181871"/>
            <a:ext cx="8096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en-US" altLang="ko-KR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370F90-05A1-DBDB-D08E-F7B3906B6547}"/>
              </a:ext>
            </a:extLst>
          </p:cNvPr>
          <p:cNvSpPr/>
          <p:nvPr/>
        </p:nvSpPr>
        <p:spPr>
          <a:xfrm>
            <a:off x="11178876" y="4533900"/>
            <a:ext cx="2057400" cy="330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특수 패턴 기믹</a:t>
            </a:r>
          </a:p>
        </p:txBody>
      </p:sp>
    </p:spTree>
    <p:extLst>
      <p:ext uri="{BB962C8B-B14F-4D97-AF65-F5344CB8AC3E}">
        <p14:creationId xmlns:p14="http://schemas.microsoft.com/office/powerpoint/2010/main" val="2245753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 animBg="1"/>
      <p:bldP spid="41" grpId="0" animBg="1"/>
      <p:bldP spid="43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33396C-0EB8-E5F7-217A-803D05AD1697}"/>
              </a:ext>
            </a:extLst>
          </p:cNvPr>
          <p:cNvSpPr/>
          <p:nvPr/>
        </p:nvSpPr>
        <p:spPr>
          <a:xfrm>
            <a:off x="6477000" y="1443352"/>
            <a:ext cx="5029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</a:rPr>
              <a:t>전투 화면 구현 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B7DDD-0D60-A2E4-3427-6B66EDFA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01256"/>
            <a:ext cx="12611100" cy="60293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9FA3ED-E607-FEB8-B742-607A34ACC524}"/>
              </a:ext>
            </a:extLst>
          </p:cNvPr>
          <p:cNvSpPr/>
          <p:nvPr/>
        </p:nvSpPr>
        <p:spPr>
          <a:xfrm>
            <a:off x="3505200" y="6540037"/>
            <a:ext cx="1943100" cy="3477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F22858-F0F0-8EF1-F99A-DE88274E07E5}"/>
              </a:ext>
            </a:extLst>
          </p:cNvPr>
          <p:cNvSpPr/>
          <p:nvPr/>
        </p:nvSpPr>
        <p:spPr>
          <a:xfrm>
            <a:off x="11506200" y="3089539"/>
            <a:ext cx="2819400" cy="5216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1C21460-C1CE-C878-726F-EE2A50DA23B0}"/>
              </a:ext>
            </a:extLst>
          </p:cNvPr>
          <p:cNvCxnSpPr>
            <a:stCxn id="18" idx="3"/>
            <a:endCxn id="20" idx="2"/>
          </p:cNvCxnSpPr>
          <p:nvPr/>
        </p:nvCxnSpPr>
        <p:spPr>
          <a:xfrm flipV="1">
            <a:off x="5448300" y="3611233"/>
            <a:ext cx="7467600" cy="310270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4EBDB3-16F8-AB89-9129-45D317B6D563}"/>
              </a:ext>
            </a:extLst>
          </p:cNvPr>
          <p:cNvSpPr/>
          <p:nvPr/>
        </p:nvSpPr>
        <p:spPr>
          <a:xfrm>
            <a:off x="11506200" y="3970105"/>
            <a:ext cx="381000" cy="631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3B88D8-A389-2CF3-9D3C-F019699E460F}"/>
              </a:ext>
            </a:extLst>
          </p:cNvPr>
          <p:cNvCxnSpPr>
            <a:cxnSpLocks/>
          </p:cNvCxnSpPr>
          <p:nvPr/>
        </p:nvCxnSpPr>
        <p:spPr>
          <a:xfrm>
            <a:off x="11887200" y="4627946"/>
            <a:ext cx="3581400" cy="19120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595426-230E-936B-A3A4-30E73FAF04C3}"/>
              </a:ext>
            </a:extLst>
          </p:cNvPr>
          <p:cNvSpPr/>
          <p:nvPr/>
        </p:nvSpPr>
        <p:spPr>
          <a:xfrm>
            <a:off x="15468600" y="5799535"/>
            <a:ext cx="20574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리스트로 구현된</a:t>
            </a:r>
            <a:endParaRPr lang="en-US" altLang="ko-KR" sz="2000"/>
          </a:p>
          <a:p>
            <a:pPr algn="ctr"/>
            <a:r>
              <a:rPr lang="ko-KR" altLang="en-US" sz="2000"/>
              <a:t>버프 </a:t>
            </a:r>
            <a:r>
              <a:rPr lang="en-US" altLang="ko-KR" sz="2000"/>
              <a:t>/ </a:t>
            </a:r>
            <a:r>
              <a:rPr lang="ko-KR" altLang="en-US" sz="2000"/>
              <a:t>디버프 창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3BB73B-48A9-B5BB-D908-3A42BCEDA8E1}"/>
              </a:ext>
            </a:extLst>
          </p:cNvPr>
          <p:cNvSpPr/>
          <p:nvPr/>
        </p:nvSpPr>
        <p:spPr>
          <a:xfrm>
            <a:off x="8272484" y="3575761"/>
            <a:ext cx="3081316" cy="394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11E72BC-6CB4-C198-63F5-D822C33FD292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349444" y="3970104"/>
            <a:ext cx="463698" cy="478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6A824-488F-6A09-B235-ACDB7AA2ED15}"/>
              </a:ext>
            </a:extLst>
          </p:cNvPr>
          <p:cNvSpPr/>
          <p:nvPr/>
        </p:nvSpPr>
        <p:spPr>
          <a:xfrm>
            <a:off x="5600700" y="8780847"/>
            <a:ext cx="7086600" cy="91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보스의 방어력을 나타내는 부분 </a:t>
            </a:r>
            <a:r>
              <a:rPr lang="en-US" altLang="ko-KR" sz="2000"/>
              <a:t>=&gt; </a:t>
            </a:r>
            <a:r>
              <a:rPr lang="ko-KR" altLang="en-US" sz="2000"/>
              <a:t>모두 깎이면 특수 상태로 돌입</a:t>
            </a:r>
          </a:p>
        </p:txBody>
      </p:sp>
      <p:sp>
        <p:nvSpPr>
          <p:cNvPr id="35" name="Object 45">
            <a:extLst>
              <a:ext uri="{FF2B5EF4-FFF2-40B4-BE49-F238E27FC236}">
                <a16:creationId xmlns:a16="http://schemas.microsoft.com/office/drawing/2014/main" id="{7C7A2D74-F33C-59CF-2DFE-96C1BDCF9B12}"/>
              </a:ext>
            </a:extLst>
          </p:cNvPr>
          <p:cNvSpPr txBox="1"/>
          <p:nvPr/>
        </p:nvSpPr>
        <p:spPr>
          <a:xfrm>
            <a:off x="285749" y="181871"/>
            <a:ext cx="8096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결과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en-US" altLang="ko-KR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91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5" grpId="0" animBg="1"/>
      <p:bldP spid="25" grpId="1" animBg="1"/>
      <p:bldP spid="29" grpId="0" animBg="1"/>
      <p:bldP spid="29" grpId="1" animBg="1"/>
      <p:bldP spid="30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17064" y="1219976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미구현된 내용들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2987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따라 달라지는 캐릭터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수집형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RPG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게임의 핵심인 캐릭터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등급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(R / SR / SSR)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의 차별화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30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전직가능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SR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60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30, 60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전직가능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SSR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30, 60,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선택 전직 가능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   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75314" y="1219976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8"/>
          <p:cNvSpPr txBox="1"/>
          <p:nvPr/>
        </p:nvSpPr>
        <p:spPr>
          <a:xfrm>
            <a:off x="9315450" y="1300200"/>
            <a:ext cx="8534399" cy="4372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육성 캐릭터의 다양성을 기반으로 한 전직 시스템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육성하는 캐릭터가 전직하면서 강해지는 모습을 볼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종류의 역할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방어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치유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지원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존재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신분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모험가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종교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내용 존재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속성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물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불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땅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바람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어둠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빛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존재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If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세계관의 영향으로 같은 캐릭터라도 역할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신분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속성을 다르게 출시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역할과 신분에 따라 직업이 정해지지만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당성시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원하는 역할로 바꿀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특정 신분이나 집단과의 우호도 </a:t>
            </a:r>
            <a:r>
              <a:rPr lang="ko-KR" altLang="en-US" sz="2000" kern="0" spc="-20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도달시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플레이어가 전직할 수 있는 폭이 넓어짐 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6745A6-4BE9-F7A4-A3CC-5E9564A0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2" y="4567653"/>
            <a:ext cx="4595812" cy="53464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5E5517-3348-C2E7-6308-9B44D984ED43}"/>
              </a:ext>
            </a:extLst>
          </p:cNvPr>
          <p:cNvSpPr/>
          <p:nvPr/>
        </p:nvSpPr>
        <p:spPr>
          <a:xfrm>
            <a:off x="5479614" y="6210300"/>
            <a:ext cx="7391400" cy="343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/>
              <a:t>&lt;</a:t>
            </a:r>
            <a:r>
              <a:rPr lang="ko-KR" altLang="en-US" sz="4000"/>
              <a:t>미구현 내용</a:t>
            </a:r>
            <a:r>
              <a:rPr lang="en-US" altLang="ko-KR" sz="4000"/>
              <a:t>&gt;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 sz="2800"/>
              <a:t>- </a:t>
            </a:r>
            <a:r>
              <a:rPr lang="ko-KR" altLang="en-US" sz="2800"/>
              <a:t>레벨링 시스템</a:t>
            </a:r>
            <a:endParaRPr lang="en-US" altLang="ko-KR" sz="2800"/>
          </a:p>
          <a:p>
            <a:pPr algn="ctr"/>
            <a:r>
              <a:rPr lang="en-US" altLang="ko-KR" sz="2800"/>
              <a:t>- </a:t>
            </a:r>
            <a:r>
              <a:rPr lang="ko-KR" altLang="en-US" sz="2800"/>
              <a:t>캐릭터 역할군에 대한 특징</a:t>
            </a:r>
            <a:endParaRPr lang="en-US" altLang="ko-KR" sz="2800"/>
          </a:p>
          <a:p>
            <a:pPr algn="ctr"/>
            <a:r>
              <a:rPr lang="en-US" altLang="ko-KR" sz="2800"/>
              <a:t>- </a:t>
            </a:r>
            <a:r>
              <a:rPr lang="ko-KR" altLang="en-US" sz="2800"/>
              <a:t>캐릭터의 신분</a:t>
            </a:r>
          </a:p>
        </p:txBody>
      </p:sp>
    </p:spTree>
    <p:extLst>
      <p:ext uri="{BB962C8B-B14F-4D97-AF65-F5344CB8AC3E}">
        <p14:creationId xmlns:p14="http://schemas.microsoft.com/office/powerpoint/2010/main" val="3635614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모서리가 둥근 직사각형 170"/>
          <p:cNvSpPr/>
          <p:nvPr/>
        </p:nvSpPr>
        <p:spPr>
          <a:xfrm>
            <a:off x="289856" y="1223648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45">
            <a:extLst>
              <a:ext uri="{FF2B5EF4-FFF2-40B4-BE49-F238E27FC236}">
                <a16:creationId xmlns:a16="http://schemas.microsoft.com/office/drawing/2014/main" id="{5536E1C0-D946-F6A2-1C2F-A9C01D71CCAD}"/>
              </a:ext>
            </a:extLst>
          </p:cNvPr>
          <p:cNvSpPr txBox="1"/>
          <p:nvPr/>
        </p:nvSpPr>
        <p:spPr>
          <a:xfrm>
            <a:off x="285749" y="181871"/>
            <a:ext cx="8096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 및 느낀점</a:t>
            </a:r>
            <a:endParaRPr lang="en-US" altLang="ko-KR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35DFC3A-178B-7C8E-7C39-C362F02419F8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2171700" y="3124200"/>
            <a:ext cx="4191000" cy="670560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514350" indent="-514350" algn="l" defTabSz="13716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¤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13716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/>
              <a:t>튜토리얼을 위한 </a:t>
            </a:r>
            <a:r>
              <a:rPr lang="en-US" altLang="ko-KR" sz="3200"/>
              <a:t>UI </a:t>
            </a:r>
            <a:r>
              <a:rPr lang="ko-KR" altLang="en-US" sz="3200"/>
              <a:t>제작</a:t>
            </a:r>
            <a:endParaRPr lang="en-US" altLang="ko-KR" sz="3200"/>
          </a:p>
          <a:p>
            <a:pPr marL="0" indent="0">
              <a:buFont typeface="Wingdings 2" pitchFamily="18" charset="2"/>
              <a:buNone/>
            </a:pPr>
            <a:endParaRPr lang="en-US" altLang="ko-KR" sz="3200"/>
          </a:p>
          <a:p>
            <a:r>
              <a:rPr lang="ko-KR" altLang="en-US" sz="3200"/>
              <a:t>수집형 게임에 맞는 가챠 시스템 구현</a:t>
            </a:r>
            <a:endParaRPr lang="en-US" altLang="ko-KR" sz="3200"/>
          </a:p>
          <a:p>
            <a:endParaRPr lang="en-US" altLang="ko-KR" sz="3200"/>
          </a:p>
          <a:p>
            <a:r>
              <a:rPr lang="ko-KR" altLang="en-US" sz="3200"/>
              <a:t>라이브 서비스를 염두한 확장성 개선</a:t>
            </a:r>
            <a:endParaRPr lang="en-US" altLang="ko-KR" sz="3200"/>
          </a:p>
          <a:p>
            <a:endParaRPr lang="en-US" altLang="ko-KR" sz="3200"/>
          </a:p>
          <a:p>
            <a:r>
              <a:rPr lang="ko-KR" altLang="en-US" sz="3200"/>
              <a:t>미구현된 내용들 업데이트</a:t>
            </a:r>
            <a:endParaRPr lang="en-US" altLang="ko-KR" sz="3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940D77-06FE-E833-96C6-18710FE23523}"/>
              </a:ext>
            </a:extLst>
          </p:cNvPr>
          <p:cNvSpPr/>
          <p:nvPr/>
        </p:nvSpPr>
        <p:spPr>
          <a:xfrm>
            <a:off x="1447800" y="2933700"/>
            <a:ext cx="48006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</a:rPr>
              <a:t>추후 일정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A414294-F194-9FF1-219F-B38DAE5906F9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11603671" y="2760029"/>
            <a:ext cx="4681852" cy="7619994"/>
          </a:xfrm>
          <a:prstGeom prst="rect">
            <a:avLst/>
          </a:prstGeom>
        </p:spPr>
        <p:txBody>
          <a:bodyPr vert="eaVert" lIns="91440" tIns="45720" rIns="91440" bIns="45720" rtlCol="0">
            <a:normAutofit fontScale="92500" lnSpcReduction="10000"/>
          </a:bodyPr>
          <a:lstStyle>
            <a:lvl1pPr marL="514350" indent="-514350" algn="l" defTabSz="1371600" rtl="0" eaLnBrk="1" latin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¤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1371600" rtl="0" eaLnBrk="1" latinLnBrk="1" hangingPunct="1"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1" hangingPunct="1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1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1" hangingPunct="1">
              <a:spcBef>
                <a:spcPct val="20000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/>
              <a:t>처음 접해보는 라이브 서비스식 확장성 </a:t>
            </a:r>
            <a:endParaRPr lang="en-US" altLang="ko-KR" sz="3200"/>
          </a:p>
          <a:p>
            <a:pPr marL="0" indent="0">
              <a:buNone/>
            </a:pPr>
            <a:r>
              <a:rPr lang="en-US" altLang="ko-KR" sz="3200"/>
              <a:t>    </a:t>
            </a:r>
            <a:r>
              <a:rPr lang="ko-KR" altLang="en-US" sz="3200"/>
              <a:t>구현이라 기술적인 부분이 아쉬웠습니다</a:t>
            </a:r>
            <a:endParaRPr lang="en-US" altLang="ko-KR" sz="3200"/>
          </a:p>
          <a:p>
            <a:pPr marL="0" indent="0">
              <a:buNone/>
            </a:pPr>
            <a:endParaRPr lang="en-US" altLang="ko-KR" sz="3200"/>
          </a:p>
          <a:p>
            <a:r>
              <a:rPr lang="en-US" altLang="ko-KR" sz="3200"/>
              <a:t>UI</a:t>
            </a:r>
            <a:r>
              <a:rPr lang="ko-KR" altLang="en-US" sz="3200"/>
              <a:t>배치에 아직 감각이 없어서 꽤나 해맸던 기억이 오래 남을거 같습니다</a:t>
            </a:r>
            <a:endParaRPr lang="en-US" altLang="ko-KR" sz="3200"/>
          </a:p>
          <a:p>
            <a:endParaRPr lang="en-US" altLang="ko-KR" sz="3200"/>
          </a:p>
          <a:p>
            <a:r>
              <a:rPr lang="ko-KR" altLang="en-US" sz="3200"/>
              <a:t>생각보다 빡빡했던 개발일정에 맞춰서 결과물이 나왔다는것에 뿌듯하고 부족한 부분들 고쳐가면서 게임에 애정을 더 새겨보겠습니다</a:t>
            </a:r>
            <a:r>
              <a:rPr lang="en-US" altLang="ko-KR" sz="3200"/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20CE0A-00C1-7848-FD8E-EC34AC2338F3}"/>
              </a:ext>
            </a:extLst>
          </p:cNvPr>
          <p:cNvSpPr/>
          <p:nvPr/>
        </p:nvSpPr>
        <p:spPr>
          <a:xfrm>
            <a:off x="10972800" y="2933700"/>
            <a:ext cx="48006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</a:rPr>
              <a:t>느낀점</a:t>
            </a:r>
          </a:p>
        </p:txBody>
      </p:sp>
    </p:spTree>
    <p:extLst>
      <p:ext uri="{BB962C8B-B14F-4D97-AF65-F5344CB8AC3E}">
        <p14:creationId xmlns:p14="http://schemas.microsoft.com/office/powerpoint/2010/main" val="181577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2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1811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16192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개요</a:t>
            </a:r>
            <a:endParaRPr lang="en-US" sz="6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47999" y="1257301"/>
          <a:ext cx="12192000" cy="854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그랑블루 판타지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모작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(Four Adventure)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2D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수집형 </a:t>
                      </a: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RPG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55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디바이스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  <a:defRPr/>
                      </a:pP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모바일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세로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4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파티를 짜고</a:t>
                      </a: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스킬을 조합하는 파티메이킹의 재미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간단한 터치를 통한 편리함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08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타겟층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수집형 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RPG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를 좋아하는 사람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따로 게임할 시간이 없는 직장인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파티를 짜고 전략적인 플레이를 좋아하는 사람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5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특징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심플한 게임 스타일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u="sng" baseline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 u="sng" baseline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캐릭터의 스킬이 한정되어있지 않음 </a:t>
                      </a:r>
                      <a:r>
                        <a:rPr lang="en-US" altLang="ko-KR" sz="1800" u="sng" baseline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=&gt; </a:t>
                      </a:r>
                      <a:r>
                        <a:rPr lang="ko-KR" altLang="en-US" sz="1800" u="sng" baseline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스왑이 가능함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직관적인 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UI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파티원과 같이 강해지는 플레이어의 무기 세팅</a:t>
                      </a:r>
                      <a:endParaRPr lang="en-US" altLang="ko-KR" sz="1800" baseline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9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한 줄 소개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버리지 않는 최애 캐릭터를 대리고 컨텐츠를 즐겨보자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9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제작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2022.06.09 ~ 2022.08.04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17064" y="1219976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차별화 요소 및 재미요소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109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따라 달라지는 캐릭터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수집형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RPG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게임의 핵심인 캐릭터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등급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(R / SR / SSR)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의 차별화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30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전직가능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SR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60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30, 60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전직가능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SSR 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~ 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30, 60,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레벨에 선택 전직 가능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                                       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새로운 스킬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패시브 스킬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고정 되어있지 않는 캐릭터의 스킬 시스템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 공략법에 따라 달라지는 캐릭터들의 스킬 조합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넣을 수 있는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스킬창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4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고정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스킬창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: 1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변동 가능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스킬창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고정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스킬창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캐릭터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시그니쳐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스킬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변동 가능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스킬창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전직 스킬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75314" y="1219976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8"/>
          <p:cNvSpPr txBox="1"/>
          <p:nvPr/>
        </p:nvSpPr>
        <p:spPr>
          <a:xfrm>
            <a:off x="9315450" y="1300200"/>
            <a:ext cx="8534399" cy="75713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육성 캐릭터의 다양성을 기반으로 한 전직 시스템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육성하는 캐릭터가 전직하면서 강해지는 모습을 볼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종류의 역할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방어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공격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치유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지원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존재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신분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모험가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기사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종교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내용 존재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속성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물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불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땅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바람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어둠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빛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존재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If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세계관의 영향으로 같은 캐릭터라도 역할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신분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속성을 다르게 출시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캐릭터의 역할과 신분에 따라 직업이 정해지지만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90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레벨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당성시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원하는 역할로 바꿀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</a:t>
            </a:r>
            <a:r>
              <a:rPr lang="en-US" altLang="ko-KR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특정 신분이나 집단과의 우호도 </a:t>
            </a:r>
            <a:r>
              <a:rPr lang="ko-KR" altLang="en-US" sz="2000" kern="0" spc="-20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도달시</a:t>
            </a:r>
            <a:r>
              <a:rPr lang="ko-KR" altLang="en-US" sz="2000" kern="0" spc="-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플레이어가 전직할 수 있는 폭이 넓어짐 </a:t>
            </a:r>
            <a:endParaRPr lang="en-US" altLang="ko-KR" sz="2000" kern="0" spc="-2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패턴에 맞는 </a:t>
            </a:r>
            <a:r>
              <a:rPr lang="ko-KR" altLang="en-US" sz="2800" b="1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파티조합과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공략 방법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직업과 역할의 변화로 보스 패턴에 맞는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파티조합을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고민할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보스패턴에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따라 공격적인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파티조합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또는 수비적인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파티조합을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짤 수 있음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→ 다양화되는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파티조합을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통해서 이벤트성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보스패턴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등장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   </a:t>
            </a:r>
            <a:r>
              <a:rPr lang="en-US" altLang="ko-KR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Ex)</a:t>
            </a:r>
            <a:r>
              <a:rPr lang="ko-KR" altLang="en-US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보스의 </a:t>
            </a:r>
            <a:r>
              <a:rPr lang="ko-KR" altLang="en-US" sz="16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광역공격이</a:t>
            </a:r>
            <a:r>
              <a:rPr lang="ko-KR" altLang="en-US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본인에게도 </a:t>
            </a:r>
            <a:r>
              <a:rPr lang="ko-KR" altLang="en-US" sz="16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데미지가</a:t>
            </a:r>
            <a:r>
              <a:rPr lang="ko-KR" altLang="en-US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들어감 </a:t>
            </a:r>
            <a:r>
              <a:rPr lang="en-US" altLang="ko-KR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=&gt; </a:t>
            </a:r>
            <a:r>
              <a:rPr lang="ko-KR" altLang="en-US" sz="16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특정 턴까지 버티는게 핵심</a:t>
            </a:r>
            <a:endParaRPr lang="en-US" altLang="ko-KR" sz="16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54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스토리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169232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686799" cy="84946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발단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시골에서 조용히 살고있는 주인공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성인이 되고 더 넓은 세상을 꿈꾸며 대도시로 행하는 마차에 우연히 타게 되면서 상경하게 된다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전개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다짜고짜 들어간 모험가 길드에서 만나는 철수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영희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맹구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첫 획득 캐릭터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와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함께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토벌의뢰를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진행하면서 명성을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쌓아나간다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뽑기를 통해 모험가 길드에서 선택 가능한 용병이 많아지고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토벌의뢰를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통해 쌓이는 명성으로 메인퀘스트가 열리고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몬스터 헌터 참고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스토리가 진행되면서 여러 세력들과 조우하게 됨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위기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 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여러 세력들과의 조우와 함께 서브퀘스트가 열리고 메인퀘스트와 연계되기도 하면서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토벌전들이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열리게 된다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토벌전들이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진행되면 될수록 토벌 대상의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기행적인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모습들에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‘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흑마법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’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을 사용하는 배후가 있음을 예상하고 파헤치기 시작한다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절정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흑막이 점점 들어나면서 어떤 대형 종교 집단의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만행임을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알게 되고 막으려고 노력함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매력있는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빌런에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서사를 위해서 내용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구상중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5)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결말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-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악의 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종교집단과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주인공과 여러 세력의 연합의 싸움 끝에 주인공이 승리하고 종교집단은 와해되게 된다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이때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‘</a:t>
            </a:r>
            <a:r>
              <a:rPr lang="ko-KR" altLang="en-US" sz="2000" kern="0" spc="-2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흑마법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’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에 대한 처리를 논의하고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하나의 학문으로 인정받으면서 시즌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를 기약하며 종료 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49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목록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5605" y="1190965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4381" y="8142509"/>
            <a:ext cx="7696200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강조 포인트</a:t>
            </a:r>
            <a:endParaRPr lang="en-US" altLang="ko-KR" sz="2800" b="1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터치가 주가 되기 때문에 깔끔한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  <a:r>
              <a:rPr lang="ko-KR" altLang="en-US" sz="20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배치</a:t>
            </a:r>
            <a:endParaRPr lang="en-US" altLang="ko-KR" sz="20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270660"/>
              </p:ext>
            </p:extLst>
          </p:nvPr>
        </p:nvGraphicFramePr>
        <p:xfrm>
          <a:off x="533400" y="1479065"/>
          <a:ext cx="9296400" cy="469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219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6567181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구현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 그림과 로그인 창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파티구성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뽑기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우편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시작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endParaRPr lang="en-US" altLang="ko-KR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예시화면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선택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메인퀘스트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서브퀘스트</a:t>
                      </a:r>
                      <a:r>
                        <a:rPr lang="ko-KR" altLang="en-US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나눠서 선택 가능</a:t>
                      </a:r>
                      <a:r>
                        <a:rPr lang="en-US" altLang="ko-KR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파티원</a:t>
                      </a:r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파티구성을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그대로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사용할건지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바꿀건지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전투화면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8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8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스킬목록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2751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종료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경험치 획득 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8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전리품 목록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1845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</a:t>
                      </a:r>
                      <a:r>
                        <a:rPr lang="ko-KR" altLang="en-US" sz="1800" b="0" err="1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ko-KR" altLang="en-US" sz="1800" b="0" baseline="0" err="1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</a:t>
                      </a:r>
                      <a:endParaRPr lang="ko-KR" altLang="en-US" sz="1800" b="0">
                        <a:solidFill>
                          <a:srgbClr val="948A5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</a:t>
                      </a:r>
                      <a:r>
                        <a:rPr lang="ko-KR" altLang="en-US" sz="1800" err="1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스테이터스</a:t>
                      </a:r>
                      <a:r>
                        <a:rPr lang="ko-KR" altLang="en-US" sz="180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17938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</a:t>
                      </a:r>
                      <a:r>
                        <a:rPr lang="en-US" altLang="ko-KR" sz="1800" b="0" baseline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0" baseline="0" err="1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구성창</a:t>
                      </a:r>
                      <a:endParaRPr lang="ko-KR" altLang="en-US" sz="1800" b="0">
                        <a:solidFill>
                          <a:srgbClr val="948A5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err="1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파티원</a:t>
                      </a:r>
                      <a:r>
                        <a:rPr lang="ko-KR" altLang="en-US" sz="180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326765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88381"/>
              </p:ext>
            </p:extLst>
          </p:nvPr>
        </p:nvGraphicFramePr>
        <p:xfrm>
          <a:off x="533400" y="6299074"/>
          <a:ext cx="9296400" cy="3043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218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6567182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구현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레벨링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다양한 경로를 통한 경험치 획득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07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레벨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달성시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전직퀘스트</a:t>
                      </a: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3824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캐릭터의 스킬 세팅 변경</a:t>
                      </a:r>
                      <a:r>
                        <a:rPr lang="ko-KR" altLang="en-US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시전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4946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뽑기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확률</a:t>
                      </a:r>
                      <a:r>
                        <a:rPr lang="ko-KR" altLang="en-US" sz="1800" baseline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연산</a:t>
                      </a:r>
                      <a:endParaRPr lang="ko-KR" altLang="en-US" sz="180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7569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휴식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휴식 자원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428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510" y="1904498"/>
            <a:ext cx="3274750" cy="55711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59283" y="1410299"/>
            <a:ext cx="2363963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201" y="1921577"/>
            <a:ext cx="3416194" cy="55540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570316" y="1410299"/>
            <a:ext cx="2363963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선택 화면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76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목록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sz="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1845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97286"/>
              </p:ext>
            </p:extLst>
          </p:nvPr>
        </p:nvGraphicFramePr>
        <p:xfrm>
          <a:off x="533400" y="1512420"/>
          <a:ext cx="7772400" cy="457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리소스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</a:t>
                      </a:r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캐릭터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캐릭터들의 </a:t>
                      </a:r>
                      <a:r>
                        <a:rPr lang="ko-KR" altLang="en-US" sz="18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전투모션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임팩트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</a:t>
                      </a:r>
                      <a:r>
                        <a:rPr lang="en-US" altLang="ko-KR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80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스킬 임팩트</a:t>
                      </a:r>
                      <a:endParaRPr lang="ko-KR" altLang="en-US" sz="1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이미지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터치 버튼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일러스트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8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전직 </a:t>
                      </a:r>
                      <a:r>
                        <a:rPr lang="en-US" altLang="ko-KR" sz="18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 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3416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구성 </a:t>
                      </a:r>
                      <a:r>
                        <a:rPr lang="en-US" altLang="ko-KR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뽑기 </a:t>
                      </a:r>
                      <a:r>
                        <a:rPr lang="en-US" altLang="ko-KR" sz="1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800" baseline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전투결과</a:t>
                      </a:r>
                      <a:r>
                        <a:rPr lang="ko-KR" altLang="en-US" sz="1800" baseline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lang="ko-KR" altLang="en-US" sz="180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0346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0178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553451" y="1439270"/>
            <a:ext cx="9277349" cy="8219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641" y="2426098"/>
            <a:ext cx="6176963" cy="31827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10143" y="1910626"/>
            <a:ext cx="2363963" cy="4193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010143" y="5867105"/>
            <a:ext cx="2363963" cy="4193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893" y="6382577"/>
            <a:ext cx="5224461" cy="31108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33400" y="6364516"/>
            <a:ext cx="7772400" cy="32678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링크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37405" y="8420100"/>
            <a:ext cx="5764389" cy="9269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https://assetstore.unity.com/packages/2d/characters/aekashics-librarium-megapack-iii-130410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37405" y="7071461"/>
            <a:ext cx="5764389" cy="9269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https://assetstore.unity.com/packages/2d/characters/tasty-characters-village-pack-108879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2186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Object 8"/>
          <p:cNvSpPr txBox="1"/>
          <p:nvPr/>
        </p:nvSpPr>
        <p:spPr>
          <a:xfrm>
            <a:off x="7502557" y="2439668"/>
            <a:ext cx="32310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 </a:t>
            </a:r>
            <a:r>
              <a:rPr lang="en-US" altLang="ko-KR" sz="3600" b="1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스킬 구성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 구성</a:t>
            </a:r>
            <a:endParaRPr lang="en-US" altLang="ko-KR" sz="2400" kern="0" spc="-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1090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4195</Words>
  <Application>Microsoft Office PowerPoint</Application>
  <PresentationFormat>사용자 지정</PresentationFormat>
  <Paragraphs>986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맑은 고딕</vt:lpstr>
      <vt:lpstr>휴먼모음T (본문)</vt:lpstr>
      <vt:lpstr>Arial</vt:lpstr>
      <vt:lpstr>Corbel</vt:lpstr>
      <vt:lpstr>Tw Cen MT</vt:lpstr>
      <vt:lpstr>Wingdings</vt:lpstr>
      <vt:lpstr>Wingdings 2</vt:lpstr>
      <vt:lpstr>New_Korea03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samoo alice</cp:lastModifiedBy>
  <cp:revision>228</cp:revision>
  <dcterms:created xsi:type="dcterms:W3CDTF">2022-04-21T18:31:52Z</dcterms:created>
  <dcterms:modified xsi:type="dcterms:W3CDTF">2022-08-06T17:55:50Z</dcterms:modified>
  <cp:version/>
</cp:coreProperties>
</file>